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36"/>
  </p:notesMasterIdLst>
  <p:handoutMasterIdLst>
    <p:handoutMasterId r:id="rId37"/>
  </p:handoutMasterIdLst>
  <p:sldIdLst>
    <p:sldId id="426" r:id="rId5"/>
    <p:sldId id="468" r:id="rId6"/>
    <p:sldId id="469" r:id="rId7"/>
    <p:sldId id="470" r:id="rId8"/>
    <p:sldId id="471" r:id="rId9"/>
    <p:sldId id="472" r:id="rId10"/>
    <p:sldId id="437" r:id="rId11"/>
    <p:sldId id="432" r:id="rId12"/>
    <p:sldId id="352" r:id="rId13"/>
    <p:sldId id="434" r:id="rId14"/>
    <p:sldId id="447" r:id="rId15"/>
    <p:sldId id="446" r:id="rId16"/>
    <p:sldId id="445" r:id="rId17"/>
    <p:sldId id="473" r:id="rId18"/>
    <p:sldId id="438" r:id="rId19"/>
    <p:sldId id="436" r:id="rId20"/>
    <p:sldId id="380" r:id="rId21"/>
    <p:sldId id="428" r:id="rId22"/>
    <p:sldId id="419" r:id="rId23"/>
    <p:sldId id="381" r:id="rId24"/>
    <p:sldId id="439" r:id="rId25"/>
    <p:sldId id="458" r:id="rId26"/>
    <p:sldId id="459" r:id="rId27"/>
    <p:sldId id="460" r:id="rId28"/>
    <p:sldId id="474" r:id="rId29"/>
    <p:sldId id="475" r:id="rId30"/>
    <p:sldId id="461" r:id="rId31"/>
    <p:sldId id="476" r:id="rId32"/>
    <p:sldId id="463" r:id="rId33"/>
    <p:sldId id="477" r:id="rId34"/>
    <p:sldId id="464" r:id="rId35"/>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63A"/>
    <a:srgbClr val="CBE5F4"/>
    <a:srgbClr val="63666A"/>
    <a:srgbClr val="0085AD"/>
    <a:srgbClr val="006E8F"/>
    <a:srgbClr val="009644"/>
    <a:srgbClr val="E7F3FA"/>
    <a:srgbClr val="E9F2E8"/>
    <a:srgbClr val="299D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22" autoAdjust="0"/>
  </p:normalViewPr>
  <p:slideViewPr>
    <p:cSldViewPr snapToGrid="0" snapToObjects="1">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E25F6-FC56-40C9-A202-2C7C78355A3C}"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7C430385-127B-411F-BC12-5B36C47869DD}">
      <dgm:prSet phldrT="[Text]" custT="1">
        <dgm:style>
          <a:lnRef idx="2">
            <a:schemeClr val="dk1">
              <a:shade val="50000"/>
            </a:schemeClr>
          </a:lnRef>
          <a:fillRef idx="1">
            <a:schemeClr val="dk1"/>
          </a:fillRef>
          <a:effectRef idx="0">
            <a:schemeClr val="dk1"/>
          </a:effectRef>
          <a:fontRef idx="minor">
            <a:schemeClr val="lt1"/>
          </a:fontRef>
        </dgm:style>
      </dgm:prSet>
      <dgm:spPr>
        <a:ln>
          <a:noFill/>
        </a:ln>
      </dgm:spPr>
      <dgm:t>
        <a:bodyPr/>
        <a:lstStyle/>
        <a:p>
          <a:r>
            <a:rPr lang="en-US" sz="2200" b="1" dirty="0" smtClean="0">
              <a:latin typeface="Arial" pitchFamily="34" charset="0"/>
              <a:cs typeface="Arial" pitchFamily="34" charset="0"/>
            </a:rPr>
            <a:t>Computer Adaptive Test</a:t>
          </a:r>
          <a:endParaRPr lang="en-US" sz="2200" b="1" dirty="0">
            <a:latin typeface="Arial" pitchFamily="34" charset="0"/>
            <a:cs typeface="Arial" pitchFamily="34" charset="0"/>
          </a:endParaRPr>
        </a:p>
      </dgm:t>
    </dgm:pt>
    <dgm:pt modelId="{21E1C662-732B-4AA0-B28B-B0B67D48FD13}" type="parTrans" cxnId="{2AD39260-2E12-4153-9DE0-51F0379FDB7B}">
      <dgm:prSet/>
      <dgm:spPr/>
      <dgm:t>
        <a:bodyPr/>
        <a:lstStyle/>
        <a:p>
          <a:endParaRPr lang="en-US"/>
        </a:p>
      </dgm:t>
    </dgm:pt>
    <dgm:pt modelId="{47E18CF1-B3C7-4D94-8C46-9DE3F2CEC989}" type="sibTrans" cxnId="{2AD39260-2E12-4153-9DE0-51F0379FDB7B}">
      <dgm:prSet/>
      <dgm:spPr/>
      <dgm:t>
        <a:bodyPr/>
        <a:lstStyle/>
        <a:p>
          <a:endParaRPr lang="en-US"/>
        </a:p>
      </dgm:t>
    </dgm:pt>
    <dgm:pt modelId="{7DB0F61A-D642-4235-8143-BEEC3CE07972}">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lnSpc>
              <a:spcPct val="100000"/>
            </a:lnSpc>
          </a:pPr>
          <a:r>
            <a:rPr lang="en-US" sz="1700" dirty="0" smtClean="0">
              <a:solidFill>
                <a:schemeClr val="tx2"/>
              </a:solidFill>
              <a:latin typeface="Arial" pitchFamily="34" charset="0"/>
              <a:cs typeface="Arial" pitchFamily="34" charset="0"/>
            </a:rPr>
            <a:t>Assesses the full range of Common Core in English language arts/literacy and mathematics for students in grades 3-8 and 11 (interim assessments can be used in grades 9 and 10)</a:t>
          </a:r>
          <a:endParaRPr lang="en-US" sz="1900" dirty="0">
            <a:solidFill>
              <a:schemeClr val="tx2"/>
            </a:solidFill>
            <a:latin typeface="+mn-lt"/>
            <a:cs typeface="Arial" pitchFamily="34" charset="0"/>
          </a:endParaRPr>
        </a:p>
      </dgm:t>
    </dgm:pt>
    <dgm:pt modelId="{7B6CA017-C5AD-4A93-A433-A265E76D33C9}" type="parTrans" cxnId="{A24A4F5A-8CCB-4D64-9505-933584BB4DD0}">
      <dgm:prSet/>
      <dgm:spPr/>
      <dgm:t>
        <a:bodyPr/>
        <a:lstStyle/>
        <a:p>
          <a:endParaRPr lang="en-US"/>
        </a:p>
      </dgm:t>
    </dgm:pt>
    <dgm:pt modelId="{BFFC1820-2CB8-4ED0-9F65-4E1B0FEDD2D0}" type="sibTrans" cxnId="{A24A4F5A-8CCB-4D64-9505-933584BB4DD0}">
      <dgm:prSet/>
      <dgm:spPr/>
      <dgm:t>
        <a:bodyPr/>
        <a:lstStyle/>
        <a:p>
          <a:endParaRPr lang="en-US"/>
        </a:p>
      </dgm:t>
    </dgm:pt>
    <dgm:pt modelId="{D98CB64A-FFC1-4E5D-B529-DEA393168D2F}">
      <dgm:prSet phldrT="[Text]" custT="1">
        <dgm:style>
          <a:lnRef idx="2">
            <a:schemeClr val="dk1">
              <a:shade val="50000"/>
            </a:schemeClr>
          </a:lnRef>
          <a:fillRef idx="1">
            <a:schemeClr val="dk1"/>
          </a:fillRef>
          <a:effectRef idx="0">
            <a:schemeClr val="dk1"/>
          </a:effectRef>
          <a:fontRef idx="minor">
            <a:schemeClr val="lt1"/>
          </a:fontRef>
        </dgm:style>
      </dgm:prSet>
      <dgm:spPr>
        <a:ln>
          <a:noFill/>
        </a:ln>
      </dgm:spPr>
      <dgm:t>
        <a:bodyPr/>
        <a:lstStyle/>
        <a:p>
          <a:r>
            <a:rPr lang="en-US" sz="2200" b="1" dirty="0" smtClean="0">
              <a:latin typeface="Arial" pitchFamily="34" charset="0"/>
              <a:cs typeface="Arial" pitchFamily="34" charset="0"/>
            </a:rPr>
            <a:t>Performance Tasks</a:t>
          </a:r>
          <a:endParaRPr lang="en-US" sz="2200" b="1" dirty="0">
            <a:latin typeface="Arial" pitchFamily="34" charset="0"/>
            <a:cs typeface="Arial" pitchFamily="34" charset="0"/>
          </a:endParaRPr>
        </a:p>
      </dgm:t>
    </dgm:pt>
    <dgm:pt modelId="{B400D2D2-12EC-47BD-9FC6-A181579BE72D}" type="parTrans" cxnId="{2D04258E-7FD0-48BF-94B3-F98B483C3F60}">
      <dgm:prSet/>
      <dgm:spPr/>
      <dgm:t>
        <a:bodyPr/>
        <a:lstStyle/>
        <a:p>
          <a:endParaRPr lang="en-US"/>
        </a:p>
      </dgm:t>
    </dgm:pt>
    <dgm:pt modelId="{68B2A444-2596-42DE-A964-76BF904FD508}" type="sibTrans" cxnId="{2D04258E-7FD0-48BF-94B3-F98B483C3F60}">
      <dgm:prSet/>
      <dgm:spPr/>
      <dgm:t>
        <a:bodyPr/>
        <a:lstStyle/>
        <a:p>
          <a:endParaRPr lang="en-US"/>
        </a:p>
      </dgm:t>
    </dgm:pt>
    <dgm:pt modelId="{E683AF72-AE89-41B3-94E7-C981F0CD8085}">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spcBef>
              <a:spcPts val="0"/>
            </a:spcBef>
            <a:spcAft>
              <a:spcPts val="600"/>
            </a:spcAft>
          </a:pPr>
          <a:r>
            <a:rPr lang="en-US" sz="1700" dirty="0" smtClean="0">
              <a:solidFill>
                <a:schemeClr val="tx2"/>
              </a:solidFill>
              <a:latin typeface="Arial" pitchFamily="34" charset="0"/>
              <a:cs typeface="Arial" pitchFamily="34" charset="0"/>
            </a:rPr>
            <a:t>Extended projects demonstrate real-world writing and analytical skills</a:t>
          </a:r>
          <a:endParaRPr lang="en-US" sz="1700" dirty="0">
            <a:solidFill>
              <a:schemeClr val="tx2"/>
            </a:solidFill>
            <a:latin typeface="Arial" pitchFamily="34" charset="0"/>
            <a:cs typeface="Arial" pitchFamily="34" charset="0"/>
          </a:endParaRPr>
        </a:p>
      </dgm:t>
    </dgm:pt>
    <dgm:pt modelId="{D45B7558-323A-4465-9219-DEF6A059A8C6}" type="parTrans" cxnId="{DA797041-E6ED-44B4-9975-30B979762807}">
      <dgm:prSet/>
      <dgm:spPr/>
      <dgm:t>
        <a:bodyPr/>
        <a:lstStyle/>
        <a:p>
          <a:endParaRPr lang="en-US"/>
        </a:p>
      </dgm:t>
    </dgm:pt>
    <dgm:pt modelId="{0D5AB40C-D321-477B-9A56-9D40DD905E33}" type="sibTrans" cxnId="{DA797041-E6ED-44B4-9975-30B979762807}">
      <dgm:prSet/>
      <dgm:spPr/>
      <dgm:t>
        <a:bodyPr/>
        <a:lstStyle/>
        <a:p>
          <a:endParaRPr lang="en-US"/>
        </a:p>
      </dgm:t>
    </dgm:pt>
    <dgm:pt modelId="{C7FBEF57-0712-428E-9BBF-DC3EEB19C5B0}">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lnSpc>
              <a:spcPct val="100000"/>
            </a:lnSpc>
          </a:pPr>
          <a:r>
            <a:rPr lang="en-US" sz="1700" dirty="0" smtClean="0">
              <a:solidFill>
                <a:schemeClr val="tx2"/>
              </a:solidFill>
              <a:latin typeface="Arial" pitchFamily="34" charset="0"/>
              <a:cs typeface="Arial" pitchFamily="34" charset="0"/>
            </a:rPr>
            <a:t>Measures current student achievement and growth across time, showing progress toward college and career readiness</a:t>
          </a:r>
          <a:endParaRPr lang="en-US" sz="1700" dirty="0">
            <a:solidFill>
              <a:schemeClr val="tx2"/>
            </a:solidFill>
            <a:latin typeface="Arial" pitchFamily="34" charset="0"/>
            <a:cs typeface="Arial" pitchFamily="34" charset="0"/>
          </a:endParaRPr>
        </a:p>
      </dgm:t>
    </dgm:pt>
    <dgm:pt modelId="{61785B42-0F39-4DF7-A236-59470F096168}" type="parTrans" cxnId="{B22DDE86-DD4C-4B3B-8FE3-A3B05BE958A3}">
      <dgm:prSet/>
      <dgm:spPr/>
      <dgm:t>
        <a:bodyPr/>
        <a:lstStyle/>
        <a:p>
          <a:endParaRPr lang="en-US"/>
        </a:p>
      </dgm:t>
    </dgm:pt>
    <dgm:pt modelId="{22945571-AB71-48FD-8AEE-78076C695DDF}" type="sibTrans" cxnId="{B22DDE86-DD4C-4B3B-8FE3-A3B05BE958A3}">
      <dgm:prSet/>
      <dgm:spPr/>
      <dgm:t>
        <a:bodyPr/>
        <a:lstStyle/>
        <a:p>
          <a:endParaRPr lang="en-US"/>
        </a:p>
      </dgm:t>
    </dgm:pt>
    <dgm:pt modelId="{721887EE-3F21-4A05-B3D4-62C85451E5E5}">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lnSpc>
              <a:spcPct val="100000"/>
            </a:lnSpc>
          </a:pPr>
          <a:r>
            <a:rPr lang="en-US" sz="1700" dirty="0" smtClean="0">
              <a:solidFill>
                <a:schemeClr val="tx2"/>
              </a:solidFill>
              <a:latin typeface="Arial" pitchFamily="34" charset="0"/>
              <a:cs typeface="Arial" pitchFamily="34" charset="0"/>
            </a:rPr>
            <a:t>Includes a variety of question types: selected response, short constructed response, extended construction response, technology enhanced</a:t>
          </a:r>
          <a:endParaRPr lang="en-US" sz="1700" dirty="0">
            <a:solidFill>
              <a:schemeClr val="tx2"/>
            </a:solidFill>
            <a:latin typeface="Arial" pitchFamily="34" charset="0"/>
            <a:cs typeface="Arial" pitchFamily="34" charset="0"/>
          </a:endParaRPr>
        </a:p>
      </dgm:t>
    </dgm:pt>
    <dgm:pt modelId="{8F8E39A7-EBB7-4CD8-93BC-A4D84E483E22}" type="parTrans" cxnId="{86EA5293-F8C5-41D0-89E6-8E1A42221F9F}">
      <dgm:prSet/>
      <dgm:spPr/>
      <dgm:t>
        <a:bodyPr/>
        <a:lstStyle/>
        <a:p>
          <a:endParaRPr lang="en-US"/>
        </a:p>
      </dgm:t>
    </dgm:pt>
    <dgm:pt modelId="{71C746B6-59CE-454B-97F4-722DC0BF3188}" type="sibTrans" cxnId="{86EA5293-F8C5-41D0-89E6-8E1A42221F9F}">
      <dgm:prSet/>
      <dgm:spPr/>
      <dgm:t>
        <a:bodyPr/>
        <a:lstStyle/>
        <a:p>
          <a:endParaRPr lang="en-US"/>
        </a:p>
      </dgm:t>
    </dgm:pt>
    <dgm:pt modelId="{D24EE57F-9E84-47AA-A5E1-D604009D973E}">
      <dgm:prSet custT="1"/>
      <dgm:spPr/>
      <dgm:t>
        <a:bodyPr/>
        <a:lstStyle/>
        <a:p>
          <a:r>
            <a:rPr lang="en-US" sz="1700" dirty="0" smtClean="0">
              <a:solidFill>
                <a:schemeClr val="tx2"/>
              </a:solidFill>
              <a:latin typeface="Arial" pitchFamily="34" charset="0"/>
              <a:cs typeface="Arial" pitchFamily="34" charset="0"/>
            </a:rPr>
            <a:t>May include online research, group projects, presentations</a:t>
          </a:r>
          <a:endParaRPr lang="en-US" sz="1700" dirty="0">
            <a:solidFill>
              <a:schemeClr val="tx2"/>
            </a:solidFill>
            <a:latin typeface="Arial" pitchFamily="34" charset="0"/>
            <a:cs typeface="Arial" pitchFamily="34" charset="0"/>
          </a:endParaRPr>
        </a:p>
      </dgm:t>
    </dgm:pt>
    <dgm:pt modelId="{158FE664-3687-4387-B653-761DEDBA3446}" type="parTrans" cxnId="{B17ED6E0-F91F-475E-9501-8136044F7855}">
      <dgm:prSet/>
      <dgm:spPr/>
      <dgm:t>
        <a:bodyPr/>
        <a:lstStyle/>
        <a:p>
          <a:endParaRPr lang="en-US"/>
        </a:p>
      </dgm:t>
    </dgm:pt>
    <dgm:pt modelId="{FE8CB681-7206-4462-8D0D-2E79773E5B76}" type="sibTrans" cxnId="{B17ED6E0-F91F-475E-9501-8136044F7855}">
      <dgm:prSet/>
      <dgm:spPr/>
      <dgm:t>
        <a:bodyPr/>
        <a:lstStyle/>
        <a:p>
          <a:endParaRPr lang="en-US"/>
        </a:p>
      </dgm:t>
    </dgm:pt>
    <dgm:pt modelId="{DC30F2DE-4CC8-4433-B19B-6383F4662C62}">
      <dgm:prSet custT="1"/>
      <dgm:spPr/>
      <dgm:t>
        <a:bodyPr/>
        <a:lstStyle/>
        <a:p>
          <a:r>
            <a:rPr lang="en-US" sz="1700" dirty="0" smtClean="0">
              <a:solidFill>
                <a:schemeClr val="tx2"/>
              </a:solidFill>
              <a:latin typeface="Arial" pitchFamily="34" charset="0"/>
              <a:cs typeface="Arial" pitchFamily="34" charset="0"/>
            </a:rPr>
            <a:t>Require 1 to 2 class periods to complete</a:t>
          </a:r>
          <a:endParaRPr lang="en-US" sz="1700" dirty="0">
            <a:solidFill>
              <a:schemeClr val="tx2"/>
            </a:solidFill>
            <a:latin typeface="Arial" pitchFamily="34" charset="0"/>
            <a:cs typeface="Arial" pitchFamily="34" charset="0"/>
          </a:endParaRPr>
        </a:p>
      </dgm:t>
    </dgm:pt>
    <dgm:pt modelId="{2301C4E5-A7E1-4CB4-9E34-519E10774027}" type="parTrans" cxnId="{F171D290-5F7F-4EEA-BED5-768906B9822C}">
      <dgm:prSet/>
      <dgm:spPr/>
      <dgm:t>
        <a:bodyPr/>
        <a:lstStyle/>
        <a:p>
          <a:endParaRPr lang="en-US"/>
        </a:p>
      </dgm:t>
    </dgm:pt>
    <dgm:pt modelId="{FBF5BF1C-68FE-4930-B222-35B2B55F9F55}" type="sibTrans" cxnId="{F171D290-5F7F-4EEA-BED5-768906B9822C}">
      <dgm:prSet/>
      <dgm:spPr/>
      <dgm:t>
        <a:bodyPr/>
        <a:lstStyle/>
        <a:p>
          <a:endParaRPr lang="en-US"/>
        </a:p>
      </dgm:t>
    </dgm:pt>
    <dgm:pt modelId="{CD69B14B-D3F0-46D5-AFF0-3A19443A2EC9}">
      <dgm:prSet custT="1"/>
      <dgm:spPr/>
      <dgm:t>
        <a:bodyPr/>
        <a:lstStyle/>
        <a:p>
          <a:r>
            <a:rPr lang="en-US" sz="1700" dirty="0" smtClean="0">
              <a:solidFill>
                <a:schemeClr val="tx2"/>
              </a:solidFill>
              <a:latin typeface="Arial" pitchFamily="34" charset="0"/>
              <a:cs typeface="Arial" pitchFamily="34" charset="0"/>
            </a:rPr>
            <a:t>Included in both English language arts/literacy and mathematics assessments </a:t>
          </a:r>
          <a:endParaRPr lang="en-US" sz="1700" dirty="0">
            <a:solidFill>
              <a:schemeClr val="tx2"/>
            </a:solidFill>
            <a:latin typeface="Arial" pitchFamily="34" charset="0"/>
            <a:cs typeface="Arial" pitchFamily="34" charset="0"/>
          </a:endParaRPr>
        </a:p>
      </dgm:t>
    </dgm:pt>
    <dgm:pt modelId="{59AB73D1-02B6-4270-BF53-19CBC304BF6A}" type="parTrans" cxnId="{1402CFA5-C92F-4DE6-9933-5616483AF9EF}">
      <dgm:prSet/>
      <dgm:spPr/>
      <dgm:t>
        <a:bodyPr/>
        <a:lstStyle/>
        <a:p>
          <a:endParaRPr lang="en-US"/>
        </a:p>
      </dgm:t>
    </dgm:pt>
    <dgm:pt modelId="{AD1CD522-C6E7-4B4D-B73E-7729CA73EF40}" type="sibTrans" cxnId="{1402CFA5-C92F-4DE6-9933-5616483AF9EF}">
      <dgm:prSet/>
      <dgm:spPr/>
      <dgm:t>
        <a:bodyPr/>
        <a:lstStyle/>
        <a:p>
          <a:endParaRPr lang="en-US"/>
        </a:p>
      </dgm:t>
    </dgm:pt>
    <dgm:pt modelId="{2637BA1E-CC2C-479C-8D63-3E2FB9D1E5B1}">
      <dgm:prSet custT="1"/>
      <dgm:spPr/>
      <dgm:t>
        <a:bodyPr/>
        <a:lstStyle/>
        <a:p>
          <a:r>
            <a:rPr lang="en-US" sz="1700" dirty="0" smtClean="0">
              <a:solidFill>
                <a:schemeClr val="tx2"/>
              </a:solidFill>
              <a:latin typeface="Arial" pitchFamily="34" charset="0"/>
              <a:cs typeface="Arial" pitchFamily="34" charset="0"/>
            </a:rPr>
            <a:t>Applicable in all grades being assessed</a:t>
          </a:r>
          <a:endParaRPr lang="en-US" sz="1700" dirty="0">
            <a:solidFill>
              <a:schemeClr val="tx2"/>
            </a:solidFill>
            <a:latin typeface="Arial" pitchFamily="34" charset="0"/>
            <a:cs typeface="Arial" pitchFamily="34" charset="0"/>
          </a:endParaRPr>
        </a:p>
      </dgm:t>
    </dgm:pt>
    <dgm:pt modelId="{93100195-832B-447D-B681-0A0964F57ACE}" type="parTrans" cxnId="{B2E6EF68-01FB-4B1F-A93F-E1EBB69986D8}">
      <dgm:prSet/>
      <dgm:spPr/>
      <dgm:t>
        <a:bodyPr/>
        <a:lstStyle/>
        <a:p>
          <a:endParaRPr lang="en-US"/>
        </a:p>
      </dgm:t>
    </dgm:pt>
    <dgm:pt modelId="{AB5CC5E1-69BB-4E91-A54D-6EF95121CADF}" type="sibTrans" cxnId="{B2E6EF68-01FB-4B1F-A93F-E1EBB69986D8}">
      <dgm:prSet/>
      <dgm:spPr/>
      <dgm:t>
        <a:bodyPr/>
        <a:lstStyle/>
        <a:p>
          <a:endParaRPr lang="en-US"/>
        </a:p>
      </dgm:t>
    </dgm:pt>
    <dgm:pt modelId="{F745AA05-EADC-4B14-87DB-7087CAABD8A4}">
      <dgm:prSet custT="1"/>
      <dgm:spPr/>
      <dgm:t>
        <a:bodyPr/>
        <a:lstStyle/>
        <a:p>
          <a:r>
            <a:rPr lang="en-US" sz="1700" dirty="0" smtClean="0">
              <a:solidFill>
                <a:schemeClr val="tx2"/>
              </a:solidFill>
              <a:latin typeface="Arial" pitchFamily="34" charset="0"/>
              <a:cs typeface="Arial" pitchFamily="34" charset="0"/>
            </a:rPr>
            <a:t>Evaluated by teachers using consistent scoring rubrics</a:t>
          </a:r>
          <a:endParaRPr lang="en-US" sz="1700" dirty="0">
            <a:latin typeface="Arial" pitchFamily="34" charset="0"/>
            <a:cs typeface="Arial" pitchFamily="34" charset="0"/>
          </a:endParaRPr>
        </a:p>
      </dgm:t>
    </dgm:pt>
    <dgm:pt modelId="{3A2AA011-141D-4716-8C88-8ED9890C1B52}" type="parTrans" cxnId="{4B3238B8-BF9F-41B6-BA71-A189EC981565}">
      <dgm:prSet/>
      <dgm:spPr/>
      <dgm:t>
        <a:bodyPr/>
        <a:lstStyle/>
        <a:p>
          <a:endParaRPr lang="en-US"/>
        </a:p>
      </dgm:t>
    </dgm:pt>
    <dgm:pt modelId="{5F863644-E0A1-4ECA-A6FF-B428BE4BB76A}" type="sibTrans" cxnId="{4B3238B8-BF9F-41B6-BA71-A189EC981565}">
      <dgm:prSet/>
      <dgm:spPr/>
      <dgm:t>
        <a:bodyPr/>
        <a:lstStyle/>
        <a:p>
          <a:endParaRPr lang="en-US"/>
        </a:p>
      </dgm:t>
    </dgm:pt>
    <dgm:pt modelId="{2E957815-0F2B-449E-971D-E83BCD69173D}" type="pres">
      <dgm:prSet presAssocID="{AE5E25F6-FC56-40C9-A202-2C7C78355A3C}" presName="Name0" presStyleCnt="0">
        <dgm:presLayoutVars>
          <dgm:dir/>
          <dgm:animLvl val="lvl"/>
          <dgm:resizeHandles val="exact"/>
        </dgm:presLayoutVars>
      </dgm:prSet>
      <dgm:spPr/>
      <dgm:t>
        <a:bodyPr/>
        <a:lstStyle/>
        <a:p>
          <a:endParaRPr lang="en-US"/>
        </a:p>
      </dgm:t>
    </dgm:pt>
    <dgm:pt modelId="{ED9E45E5-5F2D-4F3F-8828-5B51EE85D2E5}" type="pres">
      <dgm:prSet presAssocID="{7C430385-127B-411F-BC12-5B36C47869DD}" presName="composite" presStyleCnt="0"/>
      <dgm:spPr/>
      <dgm:t>
        <a:bodyPr/>
        <a:lstStyle/>
        <a:p>
          <a:endParaRPr lang="en-US"/>
        </a:p>
      </dgm:t>
    </dgm:pt>
    <dgm:pt modelId="{46C9123D-6DFD-48E3-8131-D9BD06DB1EEF}" type="pres">
      <dgm:prSet presAssocID="{7C430385-127B-411F-BC12-5B36C47869DD}" presName="parTx" presStyleLbl="alignNode1" presStyleIdx="0" presStyleCnt="2" custLinFactNeighborX="-11890" custLinFactNeighborY="1903">
        <dgm:presLayoutVars>
          <dgm:chMax val="0"/>
          <dgm:chPref val="0"/>
          <dgm:bulletEnabled val="1"/>
        </dgm:presLayoutVars>
      </dgm:prSet>
      <dgm:spPr/>
      <dgm:t>
        <a:bodyPr/>
        <a:lstStyle/>
        <a:p>
          <a:endParaRPr lang="en-US"/>
        </a:p>
      </dgm:t>
    </dgm:pt>
    <dgm:pt modelId="{A5B6CFE0-60A8-4D2E-977C-F880017C84A5}" type="pres">
      <dgm:prSet presAssocID="{7C430385-127B-411F-BC12-5B36C47869DD}" presName="desTx" presStyleLbl="alignAccFollowNode1" presStyleIdx="0" presStyleCnt="2">
        <dgm:presLayoutVars>
          <dgm:bulletEnabled val="1"/>
        </dgm:presLayoutVars>
      </dgm:prSet>
      <dgm:spPr/>
      <dgm:t>
        <a:bodyPr/>
        <a:lstStyle/>
        <a:p>
          <a:endParaRPr lang="en-US"/>
        </a:p>
      </dgm:t>
    </dgm:pt>
    <dgm:pt modelId="{6EDABF5E-B70C-46D5-BD6B-2DE1E6CE59AB}" type="pres">
      <dgm:prSet presAssocID="{47E18CF1-B3C7-4D94-8C46-9DE3F2CEC989}" presName="space" presStyleCnt="0"/>
      <dgm:spPr/>
      <dgm:t>
        <a:bodyPr/>
        <a:lstStyle/>
        <a:p>
          <a:endParaRPr lang="en-US"/>
        </a:p>
      </dgm:t>
    </dgm:pt>
    <dgm:pt modelId="{B6ACCD37-AA15-4113-96A9-04B317023D3F}" type="pres">
      <dgm:prSet presAssocID="{D98CB64A-FFC1-4E5D-B529-DEA393168D2F}" presName="composite" presStyleCnt="0"/>
      <dgm:spPr/>
      <dgm:t>
        <a:bodyPr/>
        <a:lstStyle/>
        <a:p>
          <a:endParaRPr lang="en-US"/>
        </a:p>
      </dgm:t>
    </dgm:pt>
    <dgm:pt modelId="{3C1E0C30-CE1E-48B5-A4FB-2815E939AC11}" type="pres">
      <dgm:prSet presAssocID="{D98CB64A-FFC1-4E5D-B529-DEA393168D2F}" presName="parTx" presStyleLbl="alignNode1" presStyleIdx="1" presStyleCnt="2">
        <dgm:presLayoutVars>
          <dgm:chMax val="0"/>
          <dgm:chPref val="0"/>
          <dgm:bulletEnabled val="1"/>
        </dgm:presLayoutVars>
      </dgm:prSet>
      <dgm:spPr/>
      <dgm:t>
        <a:bodyPr/>
        <a:lstStyle/>
        <a:p>
          <a:endParaRPr lang="en-US"/>
        </a:p>
      </dgm:t>
    </dgm:pt>
    <dgm:pt modelId="{186ADF2A-9AE8-423D-878F-22CA5FF4DABE}" type="pres">
      <dgm:prSet presAssocID="{D98CB64A-FFC1-4E5D-B529-DEA393168D2F}" presName="desTx" presStyleLbl="alignAccFollowNode1" presStyleIdx="1" presStyleCnt="2">
        <dgm:presLayoutVars>
          <dgm:bulletEnabled val="1"/>
        </dgm:presLayoutVars>
      </dgm:prSet>
      <dgm:spPr/>
      <dgm:t>
        <a:bodyPr/>
        <a:lstStyle/>
        <a:p>
          <a:endParaRPr lang="en-US"/>
        </a:p>
      </dgm:t>
    </dgm:pt>
  </dgm:ptLst>
  <dgm:cxnLst>
    <dgm:cxn modelId="{71EE6BC6-5BEC-46C3-85F3-7BB5C3302757}" type="presOf" srcId="{D24EE57F-9E84-47AA-A5E1-D604009D973E}" destId="{186ADF2A-9AE8-423D-878F-22CA5FF4DABE}" srcOrd="0" destOrd="1" presId="urn:microsoft.com/office/officeart/2005/8/layout/hList1"/>
    <dgm:cxn modelId="{A24A4F5A-8CCB-4D64-9505-933584BB4DD0}" srcId="{7C430385-127B-411F-BC12-5B36C47869DD}" destId="{7DB0F61A-D642-4235-8143-BEEC3CE07972}" srcOrd="0" destOrd="0" parTransId="{7B6CA017-C5AD-4A93-A433-A265E76D33C9}" sibTransId="{BFFC1820-2CB8-4ED0-9F65-4E1B0FEDD2D0}"/>
    <dgm:cxn modelId="{32BE4FD2-1363-454D-914D-11337CBDDF31}" type="presOf" srcId="{721887EE-3F21-4A05-B3D4-62C85451E5E5}" destId="{A5B6CFE0-60A8-4D2E-977C-F880017C84A5}" srcOrd="0" destOrd="2" presId="urn:microsoft.com/office/officeart/2005/8/layout/hList1"/>
    <dgm:cxn modelId="{B64FDDB5-0E5E-4FE7-BF99-ADE4DED67552}" type="presOf" srcId="{E683AF72-AE89-41B3-94E7-C981F0CD8085}" destId="{186ADF2A-9AE8-423D-878F-22CA5FF4DABE}" srcOrd="0" destOrd="0" presId="urn:microsoft.com/office/officeart/2005/8/layout/hList1"/>
    <dgm:cxn modelId="{B22DDE86-DD4C-4B3B-8FE3-A3B05BE958A3}" srcId="{7C430385-127B-411F-BC12-5B36C47869DD}" destId="{C7FBEF57-0712-428E-9BBF-DC3EEB19C5B0}" srcOrd="1" destOrd="0" parTransId="{61785B42-0F39-4DF7-A236-59470F096168}" sibTransId="{22945571-AB71-48FD-8AEE-78076C695DDF}"/>
    <dgm:cxn modelId="{7294D7C1-F85E-47C6-A879-1D2D3D89C163}" type="presOf" srcId="{2637BA1E-CC2C-479C-8D63-3E2FB9D1E5B1}" destId="{186ADF2A-9AE8-423D-878F-22CA5FF4DABE}" srcOrd="0" destOrd="4" presId="urn:microsoft.com/office/officeart/2005/8/layout/hList1"/>
    <dgm:cxn modelId="{B5F6F838-6BC8-4E6C-B72E-F893E7BEB5EE}" type="presOf" srcId="{DC30F2DE-4CC8-4433-B19B-6383F4662C62}" destId="{186ADF2A-9AE8-423D-878F-22CA5FF4DABE}" srcOrd="0" destOrd="2" presId="urn:microsoft.com/office/officeart/2005/8/layout/hList1"/>
    <dgm:cxn modelId="{AC0DF385-E3A8-4980-A237-2AD9359ECBFD}" type="presOf" srcId="{AE5E25F6-FC56-40C9-A202-2C7C78355A3C}" destId="{2E957815-0F2B-449E-971D-E83BCD69173D}" srcOrd="0" destOrd="0" presId="urn:microsoft.com/office/officeart/2005/8/layout/hList1"/>
    <dgm:cxn modelId="{86EA5293-F8C5-41D0-89E6-8E1A42221F9F}" srcId="{7C430385-127B-411F-BC12-5B36C47869DD}" destId="{721887EE-3F21-4A05-B3D4-62C85451E5E5}" srcOrd="2" destOrd="0" parTransId="{8F8E39A7-EBB7-4CD8-93BC-A4D84E483E22}" sibTransId="{71C746B6-59CE-454B-97F4-722DC0BF3188}"/>
    <dgm:cxn modelId="{97B44C40-A12D-4ABD-A7AE-2DE6B2C16AAB}" type="presOf" srcId="{CD69B14B-D3F0-46D5-AFF0-3A19443A2EC9}" destId="{186ADF2A-9AE8-423D-878F-22CA5FF4DABE}" srcOrd="0" destOrd="3" presId="urn:microsoft.com/office/officeart/2005/8/layout/hList1"/>
    <dgm:cxn modelId="{2D04258E-7FD0-48BF-94B3-F98B483C3F60}" srcId="{AE5E25F6-FC56-40C9-A202-2C7C78355A3C}" destId="{D98CB64A-FFC1-4E5D-B529-DEA393168D2F}" srcOrd="1" destOrd="0" parTransId="{B400D2D2-12EC-47BD-9FC6-A181579BE72D}" sibTransId="{68B2A444-2596-42DE-A964-76BF904FD508}"/>
    <dgm:cxn modelId="{B2E6EF68-01FB-4B1F-A93F-E1EBB69986D8}" srcId="{D98CB64A-FFC1-4E5D-B529-DEA393168D2F}" destId="{2637BA1E-CC2C-479C-8D63-3E2FB9D1E5B1}" srcOrd="4" destOrd="0" parTransId="{93100195-832B-447D-B681-0A0964F57ACE}" sibTransId="{AB5CC5E1-69BB-4E91-A54D-6EF95121CADF}"/>
    <dgm:cxn modelId="{DA797041-E6ED-44B4-9975-30B979762807}" srcId="{D98CB64A-FFC1-4E5D-B529-DEA393168D2F}" destId="{E683AF72-AE89-41B3-94E7-C981F0CD8085}" srcOrd="0" destOrd="0" parTransId="{D45B7558-323A-4465-9219-DEF6A059A8C6}" sibTransId="{0D5AB40C-D321-477B-9A56-9D40DD905E33}"/>
    <dgm:cxn modelId="{E506C3E9-77AE-477C-836C-C0402FB4B0B6}" type="presOf" srcId="{7DB0F61A-D642-4235-8143-BEEC3CE07972}" destId="{A5B6CFE0-60A8-4D2E-977C-F880017C84A5}" srcOrd="0" destOrd="0" presId="urn:microsoft.com/office/officeart/2005/8/layout/hList1"/>
    <dgm:cxn modelId="{2247214C-0A08-4C1A-924B-FAC1CA7340A8}" type="presOf" srcId="{C7FBEF57-0712-428E-9BBF-DC3EEB19C5B0}" destId="{A5B6CFE0-60A8-4D2E-977C-F880017C84A5}" srcOrd="0" destOrd="1" presId="urn:microsoft.com/office/officeart/2005/8/layout/hList1"/>
    <dgm:cxn modelId="{DEF71297-15D9-4A59-9663-B43350DD8DBF}" type="presOf" srcId="{7C430385-127B-411F-BC12-5B36C47869DD}" destId="{46C9123D-6DFD-48E3-8131-D9BD06DB1EEF}" srcOrd="0" destOrd="0" presId="urn:microsoft.com/office/officeart/2005/8/layout/hList1"/>
    <dgm:cxn modelId="{4B3238B8-BF9F-41B6-BA71-A189EC981565}" srcId="{D98CB64A-FFC1-4E5D-B529-DEA393168D2F}" destId="{F745AA05-EADC-4B14-87DB-7087CAABD8A4}" srcOrd="5" destOrd="0" parTransId="{3A2AA011-141D-4716-8C88-8ED9890C1B52}" sibTransId="{5F863644-E0A1-4ECA-A6FF-B428BE4BB76A}"/>
    <dgm:cxn modelId="{2AD39260-2E12-4153-9DE0-51F0379FDB7B}" srcId="{AE5E25F6-FC56-40C9-A202-2C7C78355A3C}" destId="{7C430385-127B-411F-BC12-5B36C47869DD}" srcOrd="0" destOrd="0" parTransId="{21E1C662-732B-4AA0-B28B-B0B67D48FD13}" sibTransId="{47E18CF1-B3C7-4D94-8C46-9DE3F2CEC989}"/>
    <dgm:cxn modelId="{3993E252-D6C2-4DB7-9550-7BE2151EDA41}" type="presOf" srcId="{D98CB64A-FFC1-4E5D-B529-DEA393168D2F}" destId="{3C1E0C30-CE1E-48B5-A4FB-2815E939AC11}" srcOrd="0" destOrd="0" presId="urn:microsoft.com/office/officeart/2005/8/layout/hList1"/>
    <dgm:cxn modelId="{976D53AF-3D83-4039-AF8E-1E769635C3B1}" type="presOf" srcId="{F745AA05-EADC-4B14-87DB-7087CAABD8A4}" destId="{186ADF2A-9AE8-423D-878F-22CA5FF4DABE}" srcOrd="0" destOrd="5" presId="urn:microsoft.com/office/officeart/2005/8/layout/hList1"/>
    <dgm:cxn modelId="{F171D290-5F7F-4EEA-BED5-768906B9822C}" srcId="{D98CB64A-FFC1-4E5D-B529-DEA393168D2F}" destId="{DC30F2DE-4CC8-4433-B19B-6383F4662C62}" srcOrd="2" destOrd="0" parTransId="{2301C4E5-A7E1-4CB4-9E34-519E10774027}" sibTransId="{FBF5BF1C-68FE-4930-B222-35B2B55F9F55}"/>
    <dgm:cxn modelId="{B17ED6E0-F91F-475E-9501-8136044F7855}" srcId="{D98CB64A-FFC1-4E5D-B529-DEA393168D2F}" destId="{D24EE57F-9E84-47AA-A5E1-D604009D973E}" srcOrd="1" destOrd="0" parTransId="{158FE664-3687-4387-B653-761DEDBA3446}" sibTransId="{FE8CB681-7206-4462-8D0D-2E79773E5B76}"/>
    <dgm:cxn modelId="{1402CFA5-C92F-4DE6-9933-5616483AF9EF}" srcId="{D98CB64A-FFC1-4E5D-B529-DEA393168D2F}" destId="{CD69B14B-D3F0-46D5-AFF0-3A19443A2EC9}" srcOrd="3" destOrd="0" parTransId="{59AB73D1-02B6-4270-BF53-19CBC304BF6A}" sibTransId="{AD1CD522-C6E7-4B4D-B73E-7729CA73EF40}"/>
    <dgm:cxn modelId="{C9497D39-5973-4D13-822D-B38C898DD531}" type="presParOf" srcId="{2E957815-0F2B-449E-971D-E83BCD69173D}" destId="{ED9E45E5-5F2D-4F3F-8828-5B51EE85D2E5}" srcOrd="0" destOrd="0" presId="urn:microsoft.com/office/officeart/2005/8/layout/hList1"/>
    <dgm:cxn modelId="{7AC9F7A6-EC2D-4484-B677-682EE8AF4974}" type="presParOf" srcId="{ED9E45E5-5F2D-4F3F-8828-5B51EE85D2E5}" destId="{46C9123D-6DFD-48E3-8131-D9BD06DB1EEF}" srcOrd="0" destOrd="0" presId="urn:microsoft.com/office/officeart/2005/8/layout/hList1"/>
    <dgm:cxn modelId="{BD82AA48-E1EF-4F08-8216-C752C652ADC6}" type="presParOf" srcId="{ED9E45E5-5F2D-4F3F-8828-5B51EE85D2E5}" destId="{A5B6CFE0-60A8-4D2E-977C-F880017C84A5}" srcOrd="1" destOrd="0" presId="urn:microsoft.com/office/officeart/2005/8/layout/hList1"/>
    <dgm:cxn modelId="{D25F4144-7875-430E-9A6B-7AB4C789134D}" type="presParOf" srcId="{2E957815-0F2B-449E-971D-E83BCD69173D}" destId="{6EDABF5E-B70C-46D5-BD6B-2DE1E6CE59AB}" srcOrd="1" destOrd="0" presId="urn:microsoft.com/office/officeart/2005/8/layout/hList1"/>
    <dgm:cxn modelId="{1ADF05D8-2DB2-4544-954C-4E04BF7F8A3B}" type="presParOf" srcId="{2E957815-0F2B-449E-971D-E83BCD69173D}" destId="{B6ACCD37-AA15-4113-96A9-04B317023D3F}" srcOrd="2" destOrd="0" presId="urn:microsoft.com/office/officeart/2005/8/layout/hList1"/>
    <dgm:cxn modelId="{F60C71F9-0495-4CDA-B10C-594F91ED99DB}" type="presParOf" srcId="{B6ACCD37-AA15-4113-96A9-04B317023D3F}" destId="{3C1E0C30-CE1E-48B5-A4FB-2815E939AC11}" srcOrd="0" destOrd="0" presId="urn:microsoft.com/office/officeart/2005/8/layout/hList1"/>
    <dgm:cxn modelId="{599E3882-8FE6-43C5-A5E6-B3C07537372E}" type="presParOf" srcId="{B6ACCD37-AA15-4113-96A9-04B317023D3F}" destId="{186ADF2A-9AE8-423D-878F-22CA5FF4DA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C322B-2C17-478F-91F5-87C6483085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423562E-5921-4F61-AAFA-46EBD853D74F}">
      <dgm:prSet phldrT="[Text]" custT="1"/>
      <dgm:spPr>
        <a:solidFill>
          <a:srgbClr val="63666A"/>
        </a:solidFill>
        <a:ln>
          <a:noFill/>
        </a:ln>
      </dgm:spPr>
      <dgm:t>
        <a:bodyPr/>
        <a:lstStyle/>
        <a:p>
          <a:r>
            <a:rPr lang="en-US" sz="2400" b="1" dirty="0" smtClean="0">
              <a:solidFill>
                <a:schemeClr val="bg1"/>
              </a:solidFill>
            </a:rPr>
            <a:t>Benefits</a:t>
          </a:r>
          <a:endParaRPr lang="en-US" sz="2400" b="1" dirty="0">
            <a:solidFill>
              <a:schemeClr val="bg1"/>
            </a:solidFill>
          </a:endParaRPr>
        </a:p>
      </dgm:t>
    </dgm:pt>
    <dgm:pt modelId="{BC89F6B6-A87F-40A8-B2B4-214F6FDC26BB}" type="parTrans" cxnId="{4383AA95-077B-4634-9CD3-ABD956CD812B}">
      <dgm:prSet/>
      <dgm:spPr/>
      <dgm:t>
        <a:bodyPr/>
        <a:lstStyle/>
        <a:p>
          <a:endParaRPr lang="en-US">
            <a:solidFill>
              <a:schemeClr val="tx2"/>
            </a:solidFill>
          </a:endParaRPr>
        </a:p>
      </dgm:t>
    </dgm:pt>
    <dgm:pt modelId="{DD05FC9B-C0A9-44A1-ACCB-0C7C4047DA3D}" type="sibTrans" cxnId="{4383AA95-077B-4634-9CD3-ABD956CD812B}">
      <dgm:prSet/>
      <dgm:spPr/>
      <dgm:t>
        <a:bodyPr/>
        <a:lstStyle/>
        <a:p>
          <a:endParaRPr lang="en-US">
            <a:solidFill>
              <a:schemeClr val="tx2"/>
            </a:solidFill>
          </a:endParaRPr>
        </a:p>
      </dgm:t>
    </dgm:pt>
    <dgm:pt modelId="{412B9095-9C8F-4CF9-8619-E593EA5D0E41}">
      <dgm:prSet phldrT="[Text]" custT="1"/>
      <dgm:spPr>
        <a:solidFill>
          <a:srgbClr val="CBE5F4">
            <a:alpha val="90000"/>
          </a:srgbClr>
        </a:solidFill>
      </dgm:spPr>
      <dgm:t>
        <a:bodyPr/>
        <a:lstStyle/>
        <a:p>
          <a:r>
            <a:rPr lang="en-US" sz="2000" dirty="0" smtClean="0">
              <a:solidFill>
                <a:schemeClr val="tx2"/>
              </a:solidFill>
              <a:latin typeface="Arial" pitchFamily="34" charset="0"/>
              <a:cs typeface="Arial" pitchFamily="34" charset="0"/>
            </a:rPr>
            <a:t>Far more sophisticated and comprehensive measure of student knowledge and skills than existing K-12 college placement exams.</a:t>
          </a:r>
          <a:endParaRPr lang="en-US" sz="2000" dirty="0">
            <a:solidFill>
              <a:schemeClr val="tx2"/>
            </a:solidFill>
            <a:latin typeface="Arial" pitchFamily="34" charset="0"/>
            <a:cs typeface="Arial" pitchFamily="34" charset="0"/>
          </a:endParaRPr>
        </a:p>
      </dgm:t>
    </dgm:pt>
    <dgm:pt modelId="{EBD8F97B-898E-4E6F-9457-39E275D1DE07}" type="parTrans" cxnId="{5C641C7E-181D-41E4-BCE4-37874D890654}">
      <dgm:prSet/>
      <dgm:spPr/>
      <dgm:t>
        <a:bodyPr/>
        <a:lstStyle/>
        <a:p>
          <a:endParaRPr lang="en-US">
            <a:solidFill>
              <a:schemeClr val="tx2"/>
            </a:solidFill>
          </a:endParaRPr>
        </a:p>
      </dgm:t>
    </dgm:pt>
    <dgm:pt modelId="{BA07CC54-D4C0-4B9A-9E39-D65E2E513F7E}" type="sibTrans" cxnId="{5C641C7E-181D-41E4-BCE4-37874D890654}">
      <dgm:prSet/>
      <dgm:spPr/>
      <dgm:t>
        <a:bodyPr/>
        <a:lstStyle/>
        <a:p>
          <a:endParaRPr lang="en-US">
            <a:solidFill>
              <a:schemeClr val="tx2"/>
            </a:solidFill>
          </a:endParaRPr>
        </a:p>
      </dgm:t>
    </dgm:pt>
    <dgm:pt modelId="{6D4A2987-5FD5-4375-880A-1630F0947E90}">
      <dgm:prSet phldrT="[Text]" custT="1"/>
      <dgm:spPr>
        <a:solidFill>
          <a:srgbClr val="CBE5F4">
            <a:alpha val="90000"/>
          </a:srgbClr>
        </a:solidFill>
      </dgm:spPr>
      <dgm:t>
        <a:bodyPr/>
        <a:lstStyle/>
        <a:p>
          <a:r>
            <a:rPr lang="en-US" sz="2000" dirty="0" smtClean="0">
              <a:solidFill>
                <a:schemeClr val="tx2"/>
              </a:solidFill>
              <a:latin typeface="Arial" pitchFamily="34" charset="0"/>
              <a:cs typeface="Arial" pitchFamily="34" charset="0"/>
            </a:rPr>
            <a:t>Linked to known, high-quality content standards (Common Core).</a:t>
          </a:r>
          <a:endParaRPr lang="en-US" sz="2000" dirty="0">
            <a:solidFill>
              <a:schemeClr val="tx2"/>
            </a:solidFill>
            <a:latin typeface="Arial" pitchFamily="34" charset="0"/>
            <a:cs typeface="Arial" pitchFamily="34" charset="0"/>
          </a:endParaRPr>
        </a:p>
      </dgm:t>
    </dgm:pt>
    <dgm:pt modelId="{E4E62473-1FE1-4B4A-8DA6-CD61645D8842}" type="parTrans" cxnId="{15F158CA-3F2D-4C5D-BFB2-C438A4E9045E}">
      <dgm:prSet/>
      <dgm:spPr/>
      <dgm:t>
        <a:bodyPr/>
        <a:lstStyle/>
        <a:p>
          <a:endParaRPr lang="en-US">
            <a:solidFill>
              <a:schemeClr val="tx2"/>
            </a:solidFill>
          </a:endParaRPr>
        </a:p>
      </dgm:t>
    </dgm:pt>
    <dgm:pt modelId="{732C7097-8AEC-45B9-B010-D3FAB9D71039}" type="sibTrans" cxnId="{15F158CA-3F2D-4C5D-BFB2-C438A4E9045E}">
      <dgm:prSet/>
      <dgm:spPr/>
      <dgm:t>
        <a:bodyPr/>
        <a:lstStyle/>
        <a:p>
          <a:endParaRPr lang="en-US">
            <a:solidFill>
              <a:schemeClr val="tx2"/>
            </a:solidFill>
          </a:endParaRPr>
        </a:p>
      </dgm:t>
    </dgm:pt>
    <dgm:pt modelId="{A67F5980-6B44-48A5-8494-903375E4D394}">
      <dgm:prSet phldrT="[Text]" custT="1"/>
      <dgm:spPr>
        <a:solidFill>
          <a:srgbClr val="63666A"/>
        </a:solidFill>
        <a:ln>
          <a:noFill/>
        </a:ln>
      </dgm:spPr>
      <dgm:t>
        <a:bodyPr/>
        <a:lstStyle/>
        <a:p>
          <a:r>
            <a:rPr lang="en-US" sz="2400" b="1" dirty="0" smtClean="0">
              <a:solidFill>
                <a:schemeClr val="bg1"/>
              </a:solidFill>
            </a:rPr>
            <a:t>Limitations</a:t>
          </a:r>
          <a:endParaRPr lang="en-US" sz="2400" b="1" dirty="0">
            <a:solidFill>
              <a:schemeClr val="bg1"/>
            </a:solidFill>
          </a:endParaRPr>
        </a:p>
      </dgm:t>
    </dgm:pt>
    <dgm:pt modelId="{B5B11C49-562F-44EE-8D73-277C6D8D8E26}" type="parTrans" cxnId="{7946B0AD-7EA5-4157-B35D-B06492D0511E}">
      <dgm:prSet/>
      <dgm:spPr/>
      <dgm:t>
        <a:bodyPr/>
        <a:lstStyle/>
        <a:p>
          <a:endParaRPr lang="en-US">
            <a:solidFill>
              <a:schemeClr val="tx2"/>
            </a:solidFill>
          </a:endParaRPr>
        </a:p>
      </dgm:t>
    </dgm:pt>
    <dgm:pt modelId="{0E64C4A8-C58E-4EE7-8F39-0DC51F9C493C}" type="sibTrans" cxnId="{7946B0AD-7EA5-4157-B35D-B06492D0511E}">
      <dgm:prSet/>
      <dgm:spPr/>
      <dgm:t>
        <a:bodyPr/>
        <a:lstStyle/>
        <a:p>
          <a:endParaRPr lang="en-US">
            <a:solidFill>
              <a:schemeClr val="tx2"/>
            </a:solidFill>
          </a:endParaRPr>
        </a:p>
      </dgm:t>
    </dgm:pt>
    <dgm:pt modelId="{B48B7E21-203F-45DF-9A62-7FD3071B944B}">
      <dgm:prSet phldrT="[Text]" custT="1"/>
      <dgm:spPr>
        <a:solidFill>
          <a:srgbClr val="CBE5F4">
            <a:alpha val="90000"/>
          </a:srgbClr>
        </a:solidFill>
      </dgm:spPr>
      <dgm:t>
        <a:bodyPr/>
        <a:lstStyle/>
        <a:p>
          <a:r>
            <a:rPr lang="en-US" sz="2000" dirty="0" smtClean="0">
              <a:solidFill>
                <a:schemeClr val="tx2"/>
              </a:solidFill>
              <a:latin typeface="Arial" pitchFamily="34" charset="0"/>
              <a:cs typeface="Arial" pitchFamily="34" charset="0"/>
            </a:rPr>
            <a:t>Summative exams are not diagnostic in nature.</a:t>
          </a:r>
          <a:endParaRPr lang="en-US" sz="2000" dirty="0">
            <a:solidFill>
              <a:schemeClr val="tx2"/>
            </a:solidFill>
            <a:latin typeface="Arial" pitchFamily="34" charset="0"/>
            <a:cs typeface="Arial" pitchFamily="34" charset="0"/>
          </a:endParaRPr>
        </a:p>
      </dgm:t>
    </dgm:pt>
    <dgm:pt modelId="{0A0DF90F-EC52-4FEF-95C1-8C4CD5A828D8}" type="parTrans" cxnId="{832769A0-69AA-47E3-ABBE-8E643D513288}">
      <dgm:prSet/>
      <dgm:spPr/>
      <dgm:t>
        <a:bodyPr/>
        <a:lstStyle/>
        <a:p>
          <a:endParaRPr lang="en-US">
            <a:solidFill>
              <a:schemeClr val="tx2"/>
            </a:solidFill>
          </a:endParaRPr>
        </a:p>
      </dgm:t>
    </dgm:pt>
    <dgm:pt modelId="{A5D8BA3F-1706-4616-AA30-64696411EBB2}" type="sibTrans" cxnId="{832769A0-69AA-47E3-ABBE-8E643D513288}">
      <dgm:prSet/>
      <dgm:spPr/>
      <dgm:t>
        <a:bodyPr/>
        <a:lstStyle/>
        <a:p>
          <a:endParaRPr lang="en-US">
            <a:solidFill>
              <a:schemeClr val="tx2"/>
            </a:solidFill>
          </a:endParaRPr>
        </a:p>
      </dgm:t>
    </dgm:pt>
    <dgm:pt modelId="{2E947E75-A743-455B-8D5B-BEBF1BF63B1D}">
      <dgm:prSet phldrT="[Text]" custT="1"/>
      <dgm:spPr>
        <a:solidFill>
          <a:srgbClr val="CBE5F4">
            <a:alpha val="90000"/>
          </a:srgbClr>
        </a:solidFill>
      </dgm:spPr>
      <dgm:t>
        <a:bodyPr/>
        <a:lstStyle/>
        <a:p>
          <a:r>
            <a:rPr lang="en-US" sz="2000" dirty="0" smtClean="0">
              <a:solidFill>
                <a:schemeClr val="tx2"/>
              </a:solidFill>
              <a:latin typeface="Arial" pitchFamily="34" charset="0"/>
              <a:cs typeface="Arial" pitchFamily="34" charset="0"/>
            </a:rPr>
            <a:t>Will not measure readiness for advanced mathematics (e.g. Calculus) requiring 12</a:t>
          </a:r>
          <a:r>
            <a:rPr lang="en-US" sz="2000" baseline="30000" dirty="0" smtClean="0">
              <a:solidFill>
                <a:schemeClr val="tx2"/>
              </a:solidFill>
              <a:latin typeface="Arial" pitchFamily="34" charset="0"/>
              <a:cs typeface="Arial" pitchFamily="34" charset="0"/>
            </a:rPr>
            <a:t>th</a:t>
          </a:r>
          <a:r>
            <a:rPr lang="en-US" sz="2000" dirty="0" smtClean="0">
              <a:solidFill>
                <a:schemeClr val="tx2"/>
              </a:solidFill>
              <a:latin typeface="Arial" pitchFamily="34" charset="0"/>
              <a:cs typeface="Arial" pitchFamily="34" charset="0"/>
            </a:rPr>
            <a:t> grade instruction.</a:t>
          </a:r>
          <a:endParaRPr lang="en-US" sz="2000" dirty="0">
            <a:solidFill>
              <a:schemeClr val="tx2"/>
            </a:solidFill>
            <a:latin typeface="Arial" pitchFamily="34" charset="0"/>
            <a:cs typeface="Arial" pitchFamily="34" charset="0"/>
          </a:endParaRPr>
        </a:p>
      </dgm:t>
    </dgm:pt>
    <dgm:pt modelId="{8A0D6B83-E8FB-4011-803C-193AF69355EE}" type="parTrans" cxnId="{2E7794B5-D759-407D-9A0E-55F581FA98A3}">
      <dgm:prSet/>
      <dgm:spPr/>
      <dgm:t>
        <a:bodyPr/>
        <a:lstStyle/>
        <a:p>
          <a:endParaRPr lang="en-US">
            <a:solidFill>
              <a:schemeClr val="tx2"/>
            </a:solidFill>
          </a:endParaRPr>
        </a:p>
      </dgm:t>
    </dgm:pt>
    <dgm:pt modelId="{BF6046A1-FD47-4CD5-BEE6-03D2F8CA464C}" type="sibTrans" cxnId="{2E7794B5-D759-407D-9A0E-55F581FA98A3}">
      <dgm:prSet/>
      <dgm:spPr/>
      <dgm:t>
        <a:bodyPr/>
        <a:lstStyle/>
        <a:p>
          <a:endParaRPr lang="en-US">
            <a:solidFill>
              <a:schemeClr val="tx2"/>
            </a:solidFill>
          </a:endParaRPr>
        </a:p>
      </dgm:t>
    </dgm:pt>
    <dgm:pt modelId="{C569E830-BE1D-48CB-ACDE-8B58F33859A3}">
      <dgm:prSet phldrT="[Text]" custT="1"/>
      <dgm:spPr>
        <a:solidFill>
          <a:srgbClr val="CBE5F4">
            <a:alpha val="90000"/>
          </a:srgbClr>
        </a:solidFill>
      </dgm:spPr>
      <dgm:t>
        <a:bodyPr/>
        <a:lstStyle/>
        <a:p>
          <a:r>
            <a:rPr lang="en-US" sz="2000" dirty="0" smtClean="0">
              <a:solidFill>
                <a:schemeClr val="tx2"/>
              </a:solidFill>
              <a:latin typeface="Arial" pitchFamily="34" charset="0"/>
              <a:cs typeface="Arial" pitchFamily="34" charset="0"/>
            </a:rPr>
            <a:t>Early warning for students not yet college ready.</a:t>
          </a:r>
          <a:endParaRPr lang="en-US" sz="2000" dirty="0">
            <a:solidFill>
              <a:schemeClr val="tx2"/>
            </a:solidFill>
            <a:latin typeface="Arial" pitchFamily="34" charset="0"/>
            <a:cs typeface="Arial" pitchFamily="34" charset="0"/>
          </a:endParaRPr>
        </a:p>
      </dgm:t>
    </dgm:pt>
    <dgm:pt modelId="{B0A12806-1573-47EB-9BEA-A0039037119E}" type="parTrans" cxnId="{085D73CA-E9DB-4AF4-B63C-15150327C33E}">
      <dgm:prSet/>
      <dgm:spPr/>
      <dgm:t>
        <a:bodyPr/>
        <a:lstStyle/>
        <a:p>
          <a:endParaRPr lang="en-US">
            <a:solidFill>
              <a:schemeClr val="tx2"/>
            </a:solidFill>
          </a:endParaRPr>
        </a:p>
      </dgm:t>
    </dgm:pt>
    <dgm:pt modelId="{4630B2E0-0A0B-4A62-9AF1-9734A5E49F3A}" type="sibTrans" cxnId="{085D73CA-E9DB-4AF4-B63C-15150327C33E}">
      <dgm:prSet/>
      <dgm:spPr/>
      <dgm:t>
        <a:bodyPr/>
        <a:lstStyle/>
        <a:p>
          <a:endParaRPr lang="en-US">
            <a:solidFill>
              <a:schemeClr val="tx2"/>
            </a:solidFill>
          </a:endParaRPr>
        </a:p>
      </dgm:t>
    </dgm:pt>
    <dgm:pt modelId="{D9DDB5B1-6268-4E3A-BD11-DE5A66F366B3}">
      <dgm:prSet phldrT="[Text]" custT="1"/>
      <dgm:spPr>
        <a:solidFill>
          <a:srgbClr val="CBE5F4">
            <a:alpha val="90000"/>
          </a:srgbClr>
        </a:solidFill>
      </dgm:spPr>
      <dgm:t>
        <a:bodyPr/>
        <a:lstStyle/>
        <a:p>
          <a:endParaRPr lang="en-US" sz="2000" dirty="0">
            <a:solidFill>
              <a:schemeClr val="tx2"/>
            </a:solidFill>
            <a:latin typeface="Arial" pitchFamily="34" charset="0"/>
            <a:cs typeface="Arial" pitchFamily="34" charset="0"/>
          </a:endParaRPr>
        </a:p>
      </dgm:t>
    </dgm:pt>
    <dgm:pt modelId="{8F3CC324-E683-41B5-888F-BC910ADB01A7}" type="parTrans" cxnId="{1460BA21-36DF-43BD-9FBA-EF68EB5E3D2C}">
      <dgm:prSet/>
      <dgm:spPr/>
    </dgm:pt>
    <dgm:pt modelId="{176DF6BB-EDB4-4729-AFB1-776F855A54AB}" type="sibTrans" cxnId="{1460BA21-36DF-43BD-9FBA-EF68EB5E3D2C}">
      <dgm:prSet/>
      <dgm:spPr/>
    </dgm:pt>
    <dgm:pt modelId="{23B9EE33-8E97-4F9D-861E-0B688B311D4A}">
      <dgm:prSet phldrT="[Text]" custT="1"/>
      <dgm:spPr>
        <a:solidFill>
          <a:srgbClr val="CBE5F4">
            <a:alpha val="90000"/>
          </a:srgbClr>
        </a:solidFill>
      </dgm:spPr>
      <dgm:t>
        <a:bodyPr/>
        <a:lstStyle/>
        <a:p>
          <a:endParaRPr lang="en-US" sz="2000" dirty="0">
            <a:solidFill>
              <a:schemeClr val="tx2"/>
            </a:solidFill>
            <a:latin typeface="Arial" pitchFamily="34" charset="0"/>
            <a:cs typeface="Arial" pitchFamily="34" charset="0"/>
          </a:endParaRPr>
        </a:p>
      </dgm:t>
    </dgm:pt>
    <dgm:pt modelId="{AD46992F-BF16-48AA-9999-F2C137C6BE24}" type="parTrans" cxnId="{D41DA947-741E-4153-83A7-BB68B2C0477D}">
      <dgm:prSet/>
      <dgm:spPr/>
    </dgm:pt>
    <dgm:pt modelId="{9E07F752-10C3-4E25-8F3E-2FA30D3DABB3}" type="sibTrans" cxnId="{D41DA947-741E-4153-83A7-BB68B2C0477D}">
      <dgm:prSet/>
      <dgm:spPr/>
    </dgm:pt>
    <dgm:pt modelId="{4E704D63-C3D5-40D7-89F5-CA0E7044EFC7}">
      <dgm:prSet phldrT="[Text]" custT="1"/>
      <dgm:spPr>
        <a:solidFill>
          <a:srgbClr val="CBE5F4">
            <a:alpha val="90000"/>
          </a:srgbClr>
        </a:solidFill>
      </dgm:spPr>
      <dgm:t>
        <a:bodyPr/>
        <a:lstStyle/>
        <a:p>
          <a:endParaRPr lang="en-US" sz="2000" dirty="0">
            <a:solidFill>
              <a:schemeClr val="tx2"/>
            </a:solidFill>
            <a:latin typeface="Arial" pitchFamily="34" charset="0"/>
            <a:cs typeface="Arial" pitchFamily="34" charset="0"/>
          </a:endParaRPr>
        </a:p>
      </dgm:t>
    </dgm:pt>
    <dgm:pt modelId="{DFAD3464-D363-463B-B32E-5656D2E104DF}" type="parTrans" cxnId="{5FC40961-F880-4066-B2BF-1F67D224DA73}">
      <dgm:prSet/>
      <dgm:spPr/>
    </dgm:pt>
    <dgm:pt modelId="{52ACDF7A-C700-4398-A5FB-750A39A2CCA8}" type="sibTrans" cxnId="{5FC40961-F880-4066-B2BF-1F67D224DA73}">
      <dgm:prSet/>
      <dgm:spPr/>
    </dgm:pt>
    <dgm:pt modelId="{4E961A1C-3F99-4F74-B6FD-56EBC7993138}" type="pres">
      <dgm:prSet presAssocID="{F3DC322B-2C17-478F-91F5-87C648308536}" presName="Name0" presStyleCnt="0">
        <dgm:presLayoutVars>
          <dgm:dir/>
          <dgm:animLvl val="lvl"/>
          <dgm:resizeHandles val="exact"/>
        </dgm:presLayoutVars>
      </dgm:prSet>
      <dgm:spPr/>
      <dgm:t>
        <a:bodyPr/>
        <a:lstStyle/>
        <a:p>
          <a:endParaRPr lang="en-US"/>
        </a:p>
      </dgm:t>
    </dgm:pt>
    <dgm:pt modelId="{0F65ABD3-A951-4275-B13C-35FF88E349E3}" type="pres">
      <dgm:prSet presAssocID="{A423562E-5921-4F61-AAFA-46EBD853D74F}" presName="composite" presStyleCnt="0"/>
      <dgm:spPr/>
      <dgm:t>
        <a:bodyPr/>
        <a:lstStyle/>
        <a:p>
          <a:endParaRPr lang="en-US"/>
        </a:p>
      </dgm:t>
    </dgm:pt>
    <dgm:pt modelId="{4D7FF1A0-4313-466E-8CA2-BEF56A4E13A2}" type="pres">
      <dgm:prSet presAssocID="{A423562E-5921-4F61-AAFA-46EBD853D74F}" presName="parTx" presStyleLbl="alignNode1" presStyleIdx="0" presStyleCnt="2">
        <dgm:presLayoutVars>
          <dgm:chMax val="0"/>
          <dgm:chPref val="0"/>
          <dgm:bulletEnabled val="1"/>
        </dgm:presLayoutVars>
      </dgm:prSet>
      <dgm:spPr/>
      <dgm:t>
        <a:bodyPr/>
        <a:lstStyle/>
        <a:p>
          <a:endParaRPr lang="en-US"/>
        </a:p>
      </dgm:t>
    </dgm:pt>
    <dgm:pt modelId="{8FC0A11F-816A-45AC-89EE-9DDC4FA8D847}" type="pres">
      <dgm:prSet presAssocID="{A423562E-5921-4F61-AAFA-46EBD853D74F}" presName="desTx" presStyleLbl="alignAccFollowNode1" presStyleIdx="0" presStyleCnt="2">
        <dgm:presLayoutVars>
          <dgm:bulletEnabled val="1"/>
        </dgm:presLayoutVars>
      </dgm:prSet>
      <dgm:spPr/>
      <dgm:t>
        <a:bodyPr/>
        <a:lstStyle/>
        <a:p>
          <a:endParaRPr lang="en-US"/>
        </a:p>
      </dgm:t>
    </dgm:pt>
    <dgm:pt modelId="{993126BA-38A8-42A3-B730-CD4C2BEA3979}" type="pres">
      <dgm:prSet presAssocID="{DD05FC9B-C0A9-44A1-ACCB-0C7C4047DA3D}" presName="space" presStyleCnt="0"/>
      <dgm:spPr/>
      <dgm:t>
        <a:bodyPr/>
        <a:lstStyle/>
        <a:p>
          <a:endParaRPr lang="en-US"/>
        </a:p>
      </dgm:t>
    </dgm:pt>
    <dgm:pt modelId="{5D51EA88-783C-480C-B70D-6ACF9522B99A}" type="pres">
      <dgm:prSet presAssocID="{A67F5980-6B44-48A5-8494-903375E4D394}" presName="composite" presStyleCnt="0"/>
      <dgm:spPr/>
      <dgm:t>
        <a:bodyPr/>
        <a:lstStyle/>
        <a:p>
          <a:endParaRPr lang="en-US"/>
        </a:p>
      </dgm:t>
    </dgm:pt>
    <dgm:pt modelId="{219A1D17-2FD3-4F58-808A-244E8BF7C7BE}" type="pres">
      <dgm:prSet presAssocID="{A67F5980-6B44-48A5-8494-903375E4D394}" presName="parTx" presStyleLbl="alignNode1" presStyleIdx="1" presStyleCnt="2">
        <dgm:presLayoutVars>
          <dgm:chMax val="0"/>
          <dgm:chPref val="0"/>
          <dgm:bulletEnabled val="1"/>
        </dgm:presLayoutVars>
      </dgm:prSet>
      <dgm:spPr/>
      <dgm:t>
        <a:bodyPr/>
        <a:lstStyle/>
        <a:p>
          <a:endParaRPr lang="en-US"/>
        </a:p>
      </dgm:t>
    </dgm:pt>
    <dgm:pt modelId="{AB85FF27-0822-4AD0-B324-1C96ABD37D01}" type="pres">
      <dgm:prSet presAssocID="{A67F5980-6B44-48A5-8494-903375E4D394}" presName="desTx" presStyleLbl="alignAccFollowNode1" presStyleIdx="1" presStyleCnt="2">
        <dgm:presLayoutVars>
          <dgm:bulletEnabled val="1"/>
        </dgm:presLayoutVars>
      </dgm:prSet>
      <dgm:spPr/>
      <dgm:t>
        <a:bodyPr/>
        <a:lstStyle/>
        <a:p>
          <a:endParaRPr lang="en-US"/>
        </a:p>
      </dgm:t>
    </dgm:pt>
  </dgm:ptLst>
  <dgm:cxnLst>
    <dgm:cxn modelId="{5C641C7E-181D-41E4-BCE4-37874D890654}" srcId="{A423562E-5921-4F61-AAFA-46EBD853D74F}" destId="{412B9095-9C8F-4CF9-8619-E593EA5D0E41}" srcOrd="0" destOrd="0" parTransId="{EBD8F97B-898E-4E6F-9457-39E275D1DE07}" sibTransId="{BA07CC54-D4C0-4B9A-9E39-D65E2E513F7E}"/>
    <dgm:cxn modelId="{7946B0AD-7EA5-4157-B35D-B06492D0511E}" srcId="{F3DC322B-2C17-478F-91F5-87C648308536}" destId="{A67F5980-6B44-48A5-8494-903375E4D394}" srcOrd="1" destOrd="0" parTransId="{B5B11C49-562F-44EE-8D73-277C6D8D8E26}" sibTransId="{0E64C4A8-C58E-4EE7-8F39-0DC51F9C493C}"/>
    <dgm:cxn modelId="{5FC40961-F880-4066-B2BF-1F67D224DA73}" srcId="{A67F5980-6B44-48A5-8494-903375E4D394}" destId="{4E704D63-C3D5-40D7-89F5-CA0E7044EFC7}" srcOrd="1" destOrd="0" parTransId="{DFAD3464-D363-463B-B32E-5656D2E104DF}" sibTransId="{52ACDF7A-C700-4398-A5FB-750A39A2CCA8}"/>
    <dgm:cxn modelId="{CE9E2A10-DB21-4FF1-91E9-D73043728CCB}" type="presOf" srcId="{412B9095-9C8F-4CF9-8619-E593EA5D0E41}" destId="{8FC0A11F-816A-45AC-89EE-9DDC4FA8D847}" srcOrd="0" destOrd="0" presId="urn:microsoft.com/office/officeart/2005/8/layout/hList1"/>
    <dgm:cxn modelId="{FFA71321-0B0E-400B-9A1E-8D2294FBFE2B}" type="presOf" srcId="{2E947E75-A743-455B-8D5B-BEBF1BF63B1D}" destId="{AB85FF27-0822-4AD0-B324-1C96ABD37D01}" srcOrd="0" destOrd="2" presId="urn:microsoft.com/office/officeart/2005/8/layout/hList1"/>
    <dgm:cxn modelId="{AF72943F-11B9-4BB9-AEC6-274C04B456D8}" type="presOf" srcId="{F3DC322B-2C17-478F-91F5-87C648308536}" destId="{4E961A1C-3F99-4F74-B6FD-56EBC7993138}" srcOrd="0" destOrd="0" presId="urn:microsoft.com/office/officeart/2005/8/layout/hList1"/>
    <dgm:cxn modelId="{E5043FF7-AF2B-4E73-BC96-CC93BFC7930E}" type="presOf" srcId="{D9DDB5B1-6268-4E3A-BD11-DE5A66F366B3}" destId="{8FC0A11F-816A-45AC-89EE-9DDC4FA8D847}" srcOrd="0" destOrd="1" presId="urn:microsoft.com/office/officeart/2005/8/layout/hList1"/>
    <dgm:cxn modelId="{C48CEBDB-83B8-4BD1-8199-29F41ED2E12A}" type="presOf" srcId="{C569E830-BE1D-48CB-ACDE-8B58F33859A3}" destId="{8FC0A11F-816A-45AC-89EE-9DDC4FA8D847}" srcOrd="0" destOrd="4" presId="urn:microsoft.com/office/officeart/2005/8/layout/hList1"/>
    <dgm:cxn modelId="{84C2DF46-5593-4A0C-B4BE-C4E17D9C2E5C}" type="presOf" srcId="{A67F5980-6B44-48A5-8494-903375E4D394}" destId="{219A1D17-2FD3-4F58-808A-244E8BF7C7BE}" srcOrd="0" destOrd="0" presId="urn:microsoft.com/office/officeart/2005/8/layout/hList1"/>
    <dgm:cxn modelId="{15F158CA-3F2D-4C5D-BFB2-C438A4E9045E}" srcId="{A423562E-5921-4F61-AAFA-46EBD853D74F}" destId="{6D4A2987-5FD5-4375-880A-1630F0947E90}" srcOrd="2" destOrd="0" parTransId="{E4E62473-1FE1-4B4A-8DA6-CD61645D8842}" sibTransId="{732C7097-8AEC-45B9-B010-D3FAB9D71039}"/>
    <dgm:cxn modelId="{8BF0955F-8B78-4DC2-A373-F9628132E11C}" type="presOf" srcId="{A423562E-5921-4F61-AAFA-46EBD853D74F}" destId="{4D7FF1A0-4313-466E-8CA2-BEF56A4E13A2}" srcOrd="0" destOrd="0" presId="urn:microsoft.com/office/officeart/2005/8/layout/hList1"/>
    <dgm:cxn modelId="{085D73CA-E9DB-4AF4-B63C-15150327C33E}" srcId="{A423562E-5921-4F61-AAFA-46EBD853D74F}" destId="{C569E830-BE1D-48CB-ACDE-8B58F33859A3}" srcOrd="4" destOrd="0" parTransId="{B0A12806-1573-47EB-9BEA-A0039037119E}" sibTransId="{4630B2E0-0A0B-4A62-9AF1-9734A5E49F3A}"/>
    <dgm:cxn modelId="{2E7794B5-D759-407D-9A0E-55F581FA98A3}" srcId="{A67F5980-6B44-48A5-8494-903375E4D394}" destId="{2E947E75-A743-455B-8D5B-BEBF1BF63B1D}" srcOrd="2" destOrd="0" parTransId="{8A0D6B83-E8FB-4011-803C-193AF69355EE}" sibTransId="{BF6046A1-FD47-4CD5-BEE6-03D2F8CA464C}"/>
    <dgm:cxn modelId="{0587FA48-342D-4AD1-A6E7-55F85409865D}" type="presOf" srcId="{4E704D63-C3D5-40D7-89F5-CA0E7044EFC7}" destId="{AB85FF27-0822-4AD0-B324-1C96ABD37D01}" srcOrd="0" destOrd="1" presId="urn:microsoft.com/office/officeart/2005/8/layout/hList1"/>
    <dgm:cxn modelId="{E9A6977B-72D9-49BD-8BBA-DBE11168E510}" type="presOf" srcId="{B48B7E21-203F-45DF-9A62-7FD3071B944B}" destId="{AB85FF27-0822-4AD0-B324-1C96ABD37D01}" srcOrd="0" destOrd="0" presId="urn:microsoft.com/office/officeart/2005/8/layout/hList1"/>
    <dgm:cxn modelId="{4383AA95-077B-4634-9CD3-ABD956CD812B}" srcId="{F3DC322B-2C17-478F-91F5-87C648308536}" destId="{A423562E-5921-4F61-AAFA-46EBD853D74F}" srcOrd="0" destOrd="0" parTransId="{BC89F6B6-A87F-40A8-B2B4-214F6FDC26BB}" sibTransId="{DD05FC9B-C0A9-44A1-ACCB-0C7C4047DA3D}"/>
    <dgm:cxn modelId="{31F34FC3-3738-4876-BB9D-D6F2C99AF3AD}" type="presOf" srcId="{23B9EE33-8E97-4F9D-861E-0B688B311D4A}" destId="{8FC0A11F-816A-45AC-89EE-9DDC4FA8D847}" srcOrd="0" destOrd="3" presId="urn:microsoft.com/office/officeart/2005/8/layout/hList1"/>
    <dgm:cxn modelId="{1460BA21-36DF-43BD-9FBA-EF68EB5E3D2C}" srcId="{A423562E-5921-4F61-AAFA-46EBD853D74F}" destId="{D9DDB5B1-6268-4E3A-BD11-DE5A66F366B3}" srcOrd="1" destOrd="0" parTransId="{8F3CC324-E683-41B5-888F-BC910ADB01A7}" sibTransId="{176DF6BB-EDB4-4729-AFB1-776F855A54AB}"/>
    <dgm:cxn modelId="{C6AA3412-7E34-446D-8C05-617405739612}" type="presOf" srcId="{6D4A2987-5FD5-4375-880A-1630F0947E90}" destId="{8FC0A11F-816A-45AC-89EE-9DDC4FA8D847}" srcOrd="0" destOrd="2" presId="urn:microsoft.com/office/officeart/2005/8/layout/hList1"/>
    <dgm:cxn modelId="{832769A0-69AA-47E3-ABBE-8E643D513288}" srcId="{A67F5980-6B44-48A5-8494-903375E4D394}" destId="{B48B7E21-203F-45DF-9A62-7FD3071B944B}" srcOrd="0" destOrd="0" parTransId="{0A0DF90F-EC52-4FEF-95C1-8C4CD5A828D8}" sibTransId="{A5D8BA3F-1706-4616-AA30-64696411EBB2}"/>
    <dgm:cxn modelId="{D41DA947-741E-4153-83A7-BB68B2C0477D}" srcId="{A423562E-5921-4F61-AAFA-46EBD853D74F}" destId="{23B9EE33-8E97-4F9D-861E-0B688B311D4A}" srcOrd="3" destOrd="0" parTransId="{AD46992F-BF16-48AA-9999-F2C137C6BE24}" sibTransId="{9E07F752-10C3-4E25-8F3E-2FA30D3DABB3}"/>
    <dgm:cxn modelId="{C2CD36CB-201F-4BA0-9BBE-F273935D6B2F}" type="presParOf" srcId="{4E961A1C-3F99-4F74-B6FD-56EBC7993138}" destId="{0F65ABD3-A951-4275-B13C-35FF88E349E3}" srcOrd="0" destOrd="0" presId="urn:microsoft.com/office/officeart/2005/8/layout/hList1"/>
    <dgm:cxn modelId="{160F17FC-63F0-479C-8545-E5B37EAA842E}" type="presParOf" srcId="{0F65ABD3-A951-4275-B13C-35FF88E349E3}" destId="{4D7FF1A0-4313-466E-8CA2-BEF56A4E13A2}" srcOrd="0" destOrd="0" presId="urn:microsoft.com/office/officeart/2005/8/layout/hList1"/>
    <dgm:cxn modelId="{1D4B8451-2107-413C-B32F-03E033A86155}" type="presParOf" srcId="{0F65ABD3-A951-4275-B13C-35FF88E349E3}" destId="{8FC0A11F-816A-45AC-89EE-9DDC4FA8D847}" srcOrd="1" destOrd="0" presId="urn:microsoft.com/office/officeart/2005/8/layout/hList1"/>
    <dgm:cxn modelId="{BADCEB55-05B9-436F-9E12-72BFAFCB5D9B}" type="presParOf" srcId="{4E961A1C-3F99-4F74-B6FD-56EBC7993138}" destId="{993126BA-38A8-42A3-B730-CD4C2BEA3979}" srcOrd="1" destOrd="0" presId="urn:microsoft.com/office/officeart/2005/8/layout/hList1"/>
    <dgm:cxn modelId="{19C18965-CDD8-4489-94CF-B91E166F890A}" type="presParOf" srcId="{4E961A1C-3F99-4F74-B6FD-56EBC7993138}" destId="{5D51EA88-783C-480C-B70D-6ACF9522B99A}" srcOrd="2" destOrd="0" presId="urn:microsoft.com/office/officeart/2005/8/layout/hList1"/>
    <dgm:cxn modelId="{D4675C46-EABB-41A3-8644-A63791184A7A}" type="presParOf" srcId="{5D51EA88-783C-480C-B70D-6ACF9522B99A}" destId="{219A1D17-2FD3-4F58-808A-244E8BF7C7BE}" srcOrd="0" destOrd="0" presId="urn:microsoft.com/office/officeart/2005/8/layout/hList1"/>
    <dgm:cxn modelId="{69B22FFA-BE68-4E1C-89CF-20431A5E1F78}" type="presParOf" srcId="{5D51EA88-783C-480C-B70D-6ACF9522B99A}" destId="{AB85FF27-0822-4AD0-B324-1C96ABD37D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074F80F-7A10-4EC0-A4DB-D695A906C5C2}" type="doc">
      <dgm:prSet loTypeId="urn:microsoft.com/office/officeart/2005/8/layout/process3" loCatId="process" qsTypeId="urn:microsoft.com/office/officeart/2005/8/quickstyle/3d3" qsCatId="3D" csTypeId="urn:microsoft.com/office/officeart/2005/8/colors/accent1_2" csCatId="accent1" phldr="1"/>
      <dgm:spPr/>
      <dgm:t>
        <a:bodyPr/>
        <a:lstStyle/>
        <a:p>
          <a:endParaRPr lang="en-US"/>
        </a:p>
      </dgm:t>
    </dgm:pt>
    <dgm:pt modelId="{030FEC34-A4F8-4B7C-94C9-E7DB9B33557D}">
      <dgm:prSet phldrT="[Text]" custT="1">
        <dgm:style>
          <a:lnRef idx="2">
            <a:schemeClr val="dk1">
              <a:shade val="50000"/>
            </a:schemeClr>
          </a:lnRef>
          <a:fillRef idx="1">
            <a:schemeClr val="dk1"/>
          </a:fillRef>
          <a:effectRef idx="0">
            <a:schemeClr val="dk1"/>
          </a:effectRef>
          <a:fontRef idx="minor">
            <a:schemeClr val="lt1"/>
          </a:fontRef>
        </dgm:style>
      </dgm:prSet>
      <dgm:spPr>
        <a:ln>
          <a:noFill/>
        </a:ln>
      </dgm:spPr>
      <dgm:t>
        <a:bodyPr/>
        <a:lstStyle/>
        <a:p>
          <a:pPr algn="ctr"/>
          <a:r>
            <a:rPr lang="en-US" sz="2000" b="1" dirty="0" smtClean="0">
              <a:latin typeface="Arial" pitchFamily="34" charset="0"/>
              <a:cs typeface="Arial" pitchFamily="34" charset="0"/>
            </a:rPr>
            <a:t>Typical Readiness Testing Today</a:t>
          </a:r>
          <a:endParaRPr lang="en-US" sz="2000" b="1" dirty="0">
            <a:latin typeface="Arial" pitchFamily="34" charset="0"/>
            <a:cs typeface="Arial" pitchFamily="34" charset="0"/>
          </a:endParaRPr>
        </a:p>
      </dgm:t>
    </dgm:pt>
    <dgm:pt modelId="{4F3C1311-88B7-4EA2-A23E-595EE45C763B}" type="parTrans" cxnId="{42C68158-8BF6-4AD1-A675-53A474580C86}">
      <dgm:prSet/>
      <dgm:spPr/>
      <dgm:t>
        <a:bodyPr/>
        <a:lstStyle/>
        <a:p>
          <a:endParaRPr lang="en-US"/>
        </a:p>
      </dgm:t>
    </dgm:pt>
    <dgm:pt modelId="{D44C4B6F-76D1-4860-AE07-8B72224040FB}" type="sibTrans" cxnId="{42C68158-8BF6-4AD1-A675-53A474580C86}">
      <dgm:prSet>
        <dgm:style>
          <a:lnRef idx="2">
            <a:schemeClr val="dk1">
              <a:shade val="50000"/>
            </a:schemeClr>
          </a:lnRef>
          <a:fillRef idx="1">
            <a:schemeClr val="dk1"/>
          </a:fillRef>
          <a:effectRef idx="0">
            <a:schemeClr val="dk1"/>
          </a:effectRef>
          <a:fontRef idx="minor">
            <a:schemeClr val="lt1"/>
          </a:fontRef>
        </dgm:style>
      </dgm:prSet>
      <dgm:spPr>
        <a:solidFill>
          <a:srgbClr val="0085AD"/>
        </a:solidFill>
        <a:ln>
          <a:noFill/>
        </a:ln>
        <a:scene3d>
          <a:camera prst="orthographicFront">
            <a:rot lat="0" lon="0" rev="0"/>
          </a:camera>
          <a:lightRig rig="contrasting" dir="t">
            <a:rot lat="0" lon="0" rev="1200000"/>
          </a:lightRig>
        </a:scene3d>
        <a:sp3d z="-182000">
          <a:bevelT/>
        </a:sp3d>
      </dgm:spPr>
      <dgm:t>
        <a:bodyPr/>
        <a:lstStyle/>
        <a:p>
          <a:endParaRPr lang="en-US"/>
        </a:p>
      </dgm:t>
    </dgm:pt>
    <dgm:pt modelId="{36252181-8817-4A30-965C-2BFDEA6BB168}">
      <dgm:prSet phldrT="[Text]" custT="1"/>
      <dgm:spPr/>
      <dgm:t>
        <a:bodyPr/>
        <a:lstStyle/>
        <a:p>
          <a:r>
            <a:rPr lang="en-US" sz="1700" dirty="0" smtClean="0">
              <a:solidFill>
                <a:schemeClr val="tx2"/>
              </a:solidFill>
              <a:latin typeface="Arial" pitchFamily="34" charset="0"/>
              <a:cs typeface="Arial" pitchFamily="34" charset="0"/>
            </a:rPr>
            <a:t>Each college or system sets its own standards and selects its own measures.</a:t>
          </a:r>
          <a:endParaRPr lang="en-US" sz="1700" dirty="0">
            <a:solidFill>
              <a:schemeClr val="tx2"/>
            </a:solidFill>
            <a:latin typeface="Arial" pitchFamily="34" charset="0"/>
            <a:cs typeface="Arial" pitchFamily="34" charset="0"/>
          </a:endParaRPr>
        </a:p>
      </dgm:t>
    </dgm:pt>
    <dgm:pt modelId="{71B02C8C-BD34-4D7D-8B65-4C70A7DD8D09}" type="parTrans" cxnId="{2B61DB76-DA05-4543-93E4-50864E6233EC}">
      <dgm:prSet/>
      <dgm:spPr/>
      <dgm:t>
        <a:bodyPr/>
        <a:lstStyle/>
        <a:p>
          <a:endParaRPr lang="en-US"/>
        </a:p>
      </dgm:t>
    </dgm:pt>
    <dgm:pt modelId="{A54324FF-56FF-45E8-ACAF-2E9DA3232578}" type="sibTrans" cxnId="{2B61DB76-DA05-4543-93E4-50864E6233EC}">
      <dgm:prSet/>
      <dgm:spPr/>
      <dgm:t>
        <a:bodyPr/>
        <a:lstStyle/>
        <a:p>
          <a:endParaRPr lang="en-US"/>
        </a:p>
      </dgm:t>
    </dgm:pt>
    <dgm:pt modelId="{719590F9-4214-4642-B0AC-B2F3FEBA9EBA}">
      <dgm:prSet phldrT="[Text]" custT="1">
        <dgm:style>
          <a:lnRef idx="2">
            <a:schemeClr val="dk1">
              <a:shade val="50000"/>
            </a:schemeClr>
          </a:lnRef>
          <a:fillRef idx="1">
            <a:schemeClr val="dk1"/>
          </a:fillRef>
          <a:effectRef idx="0">
            <a:schemeClr val="dk1"/>
          </a:effectRef>
          <a:fontRef idx="minor">
            <a:schemeClr val="lt1"/>
          </a:fontRef>
        </dgm:style>
      </dgm:prSet>
      <dgm:spPr>
        <a:ln>
          <a:noFill/>
        </a:ln>
      </dgm:spPr>
      <dgm:t>
        <a:bodyPr/>
        <a:lstStyle/>
        <a:p>
          <a:pPr algn="ctr"/>
          <a:r>
            <a:rPr lang="en-US" sz="2000" b="1" dirty="0" smtClean="0">
              <a:latin typeface="Arial" pitchFamily="34" charset="0"/>
              <a:cs typeface="Arial" pitchFamily="34" charset="0"/>
            </a:rPr>
            <a:t>Smarter Balanced Vision</a:t>
          </a:r>
          <a:endParaRPr lang="en-US" sz="2000" b="1" dirty="0">
            <a:latin typeface="Arial" pitchFamily="34" charset="0"/>
            <a:cs typeface="Arial" pitchFamily="34" charset="0"/>
          </a:endParaRPr>
        </a:p>
      </dgm:t>
    </dgm:pt>
    <dgm:pt modelId="{F143E668-70BE-4F4A-A9B7-CDC420C80D64}" type="parTrans" cxnId="{762CCC98-2277-4C9E-8192-0056B558DD54}">
      <dgm:prSet/>
      <dgm:spPr/>
      <dgm:t>
        <a:bodyPr/>
        <a:lstStyle/>
        <a:p>
          <a:endParaRPr lang="en-US"/>
        </a:p>
      </dgm:t>
    </dgm:pt>
    <dgm:pt modelId="{A8BEB7DB-FDC9-4536-A4A6-868B6D0035B1}" type="sibTrans" cxnId="{762CCC98-2277-4C9E-8192-0056B558DD54}">
      <dgm:prSet/>
      <dgm:spPr/>
      <dgm:t>
        <a:bodyPr/>
        <a:lstStyle/>
        <a:p>
          <a:endParaRPr lang="en-US"/>
        </a:p>
      </dgm:t>
    </dgm:pt>
    <dgm:pt modelId="{9E4EF922-B04C-44DC-A8F0-7949170C4B61}">
      <dgm:prSet phldrT="[Text]" custT="1"/>
      <dgm:spPr/>
      <dgm:t>
        <a:bodyPr/>
        <a:lstStyle/>
        <a:p>
          <a:r>
            <a:rPr lang="en-US" sz="1700" dirty="0" smtClean="0">
              <a:solidFill>
                <a:schemeClr val="tx2"/>
              </a:solidFill>
              <a:latin typeface="Arial" pitchFamily="34" charset="0"/>
              <a:cs typeface="Arial" pitchFamily="34" charset="0"/>
            </a:rPr>
            <a:t>Assessments designed around known, agreed-upon standards (Common Core).</a:t>
          </a:r>
          <a:endParaRPr lang="en-US" sz="1700" dirty="0">
            <a:solidFill>
              <a:schemeClr val="tx2"/>
            </a:solidFill>
            <a:latin typeface="Arial" pitchFamily="34" charset="0"/>
            <a:cs typeface="Arial" pitchFamily="34" charset="0"/>
          </a:endParaRPr>
        </a:p>
      </dgm:t>
    </dgm:pt>
    <dgm:pt modelId="{29C40737-EB63-45DE-9317-362E36427844}" type="parTrans" cxnId="{C3AC0FAC-438D-44F9-9FAE-0CDAC08B5430}">
      <dgm:prSet/>
      <dgm:spPr/>
      <dgm:t>
        <a:bodyPr/>
        <a:lstStyle/>
        <a:p>
          <a:endParaRPr lang="en-US"/>
        </a:p>
      </dgm:t>
    </dgm:pt>
    <dgm:pt modelId="{9F23ADF6-A20F-4FA2-B425-BDE32EFE9B62}" type="sibTrans" cxnId="{C3AC0FAC-438D-44F9-9FAE-0CDAC08B5430}">
      <dgm:prSet/>
      <dgm:spPr/>
      <dgm:t>
        <a:bodyPr/>
        <a:lstStyle/>
        <a:p>
          <a:endParaRPr lang="en-US"/>
        </a:p>
      </dgm:t>
    </dgm:pt>
    <dgm:pt modelId="{176D42B0-B6E0-44AD-A34A-E1E68638E03B}">
      <dgm:prSet phldrT="[Text]" custT="1"/>
      <dgm:spPr/>
      <dgm:t>
        <a:bodyPr/>
        <a:lstStyle/>
        <a:p>
          <a:r>
            <a:rPr lang="en-US" sz="1700" dirty="0" smtClean="0">
              <a:solidFill>
                <a:schemeClr val="tx2"/>
              </a:solidFill>
              <a:latin typeface="Arial" pitchFamily="34" charset="0"/>
              <a:cs typeface="Arial" pitchFamily="34" charset="0"/>
            </a:rPr>
            <a:t>K-12 typically has no information about the standards.</a:t>
          </a:r>
          <a:endParaRPr lang="en-US" sz="1700" dirty="0">
            <a:solidFill>
              <a:schemeClr val="tx2"/>
            </a:solidFill>
            <a:latin typeface="Arial" pitchFamily="34" charset="0"/>
            <a:cs typeface="Arial" pitchFamily="34" charset="0"/>
          </a:endParaRPr>
        </a:p>
      </dgm:t>
    </dgm:pt>
    <dgm:pt modelId="{045C104A-17E5-43B9-8499-720F7A43E81D}" type="parTrans" cxnId="{C2EB1B92-43C4-4DB5-B676-D59CC564B554}">
      <dgm:prSet/>
      <dgm:spPr/>
      <dgm:t>
        <a:bodyPr/>
        <a:lstStyle/>
        <a:p>
          <a:endParaRPr lang="en-US"/>
        </a:p>
      </dgm:t>
    </dgm:pt>
    <dgm:pt modelId="{5BDEA90D-DA63-4DF6-B02A-F8E1152B2AE8}" type="sibTrans" cxnId="{C2EB1B92-43C4-4DB5-B676-D59CC564B554}">
      <dgm:prSet/>
      <dgm:spPr/>
      <dgm:t>
        <a:bodyPr/>
        <a:lstStyle/>
        <a:p>
          <a:endParaRPr lang="en-US"/>
        </a:p>
      </dgm:t>
    </dgm:pt>
    <dgm:pt modelId="{DEE43A8D-CE27-44EC-941B-F01CF2F4D05E}">
      <dgm:prSet phldrT="[Text]" custT="1"/>
      <dgm:spPr/>
      <dgm:t>
        <a:bodyPr/>
        <a:lstStyle/>
        <a:p>
          <a:r>
            <a:rPr lang="en-US" sz="1700" dirty="0" smtClean="0">
              <a:solidFill>
                <a:schemeClr val="tx2"/>
              </a:solidFill>
              <a:latin typeface="Arial" pitchFamily="34" charset="0"/>
              <a:cs typeface="Arial" pitchFamily="34" charset="0"/>
            </a:rPr>
            <a:t>Students don’t know about tests and don’t prepare for them.</a:t>
          </a:r>
          <a:endParaRPr lang="en-US" sz="1700" dirty="0">
            <a:solidFill>
              <a:schemeClr val="tx2"/>
            </a:solidFill>
            <a:latin typeface="Arial" pitchFamily="34" charset="0"/>
            <a:cs typeface="Arial" pitchFamily="34" charset="0"/>
          </a:endParaRPr>
        </a:p>
      </dgm:t>
    </dgm:pt>
    <dgm:pt modelId="{C9CA201E-54C8-43CE-91D7-BD11358153FB}" type="parTrans" cxnId="{3E385C70-7CCC-4F11-B3AB-BA90F0C13B67}">
      <dgm:prSet/>
      <dgm:spPr/>
      <dgm:t>
        <a:bodyPr/>
        <a:lstStyle/>
        <a:p>
          <a:endParaRPr lang="en-US"/>
        </a:p>
      </dgm:t>
    </dgm:pt>
    <dgm:pt modelId="{66521D99-66CE-44F9-9D73-970208CD201C}" type="sibTrans" cxnId="{3E385C70-7CCC-4F11-B3AB-BA90F0C13B67}">
      <dgm:prSet/>
      <dgm:spPr/>
      <dgm:t>
        <a:bodyPr/>
        <a:lstStyle/>
        <a:p>
          <a:endParaRPr lang="en-US"/>
        </a:p>
      </dgm:t>
    </dgm:pt>
    <dgm:pt modelId="{D1BD639E-EC38-4F26-A5E6-6D437E21ECB4}">
      <dgm:prSet phldrT="[Text]" custT="1"/>
      <dgm:spPr/>
      <dgm:t>
        <a:bodyPr/>
        <a:lstStyle/>
        <a:p>
          <a:r>
            <a:rPr lang="en-US" sz="1700" dirty="0" smtClean="0">
              <a:solidFill>
                <a:schemeClr val="tx2"/>
              </a:solidFill>
              <a:latin typeface="Arial" pitchFamily="34" charset="0"/>
              <a:cs typeface="Arial" pitchFamily="34" charset="0"/>
            </a:rPr>
            <a:t>Predictive validity of tests is often unknown.</a:t>
          </a:r>
          <a:endParaRPr lang="en-US" sz="1700" dirty="0">
            <a:solidFill>
              <a:schemeClr val="tx2"/>
            </a:solidFill>
            <a:latin typeface="Arial" pitchFamily="34" charset="0"/>
            <a:cs typeface="Arial" pitchFamily="34" charset="0"/>
          </a:endParaRPr>
        </a:p>
      </dgm:t>
    </dgm:pt>
    <dgm:pt modelId="{FF77A75B-3BEE-4FD4-B257-B1772BA64FED}" type="parTrans" cxnId="{068B6130-6C39-49B3-8C7B-8BE6AD346992}">
      <dgm:prSet/>
      <dgm:spPr/>
      <dgm:t>
        <a:bodyPr/>
        <a:lstStyle/>
        <a:p>
          <a:endParaRPr lang="en-US"/>
        </a:p>
      </dgm:t>
    </dgm:pt>
    <dgm:pt modelId="{07356768-CB79-4592-BC30-97D65E4B0554}" type="sibTrans" cxnId="{068B6130-6C39-49B3-8C7B-8BE6AD346992}">
      <dgm:prSet/>
      <dgm:spPr/>
      <dgm:t>
        <a:bodyPr/>
        <a:lstStyle/>
        <a:p>
          <a:endParaRPr lang="en-US"/>
        </a:p>
      </dgm:t>
    </dgm:pt>
    <dgm:pt modelId="{AF1CC98A-071E-491C-8CC0-46BD4A87494A}">
      <dgm:prSet phldrT="[Text]" custT="1"/>
      <dgm:spPr/>
      <dgm:t>
        <a:bodyPr/>
        <a:lstStyle/>
        <a:p>
          <a:r>
            <a:rPr lang="en-US" sz="1700" dirty="0" smtClean="0">
              <a:solidFill>
                <a:schemeClr val="tx2"/>
              </a:solidFill>
              <a:latin typeface="Arial" pitchFamily="34" charset="0"/>
              <a:cs typeface="Arial" pitchFamily="34" charset="0"/>
            </a:rPr>
            <a:t>Students who “played by the rules” end up in remediation.</a:t>
          </a:r>
          <a:endParaRPr lang="en-US" sz="1700" dirty="0">
            <a:solidFill>
              <a:schemeClr val="tx2"/>
            </a:solidFill>
            <a:latin typeface="Arial" pitchFamily="34" charset="0"/>
            <a:cs typeface="Arial" pitchFamily="34" charset="0"/>
          </a:endParaRPr>
        </a:p>
      </dgm:t>
    </dgm:pt>
    <dgm:pt modelId="{7C6751E4-1A05-4B4C-A819-8BCD8AC321AD}" type="parTrans" cxnId="{86079DBA-3E39-4894-93C2-A994CCC2C64A}">
      <dgm:prSet/>
      <dgm:spPr/>
      <dgm:t>
        <a:bodyPr/>
        <a:lstStyle/>
        <a:p>
          <a:endParaRPr lang="en-US"/>
        </a:p>
      </dgm:t>
    </dgm:pt>
    <dgm:pt modelId="{B632C8E8-D39D-48C0-A8C3-B2FD0E7634CF}" type="sibTrans" cxnId="{86079DBA-3E39-4894-93C2-A994CCC2C64A}">
      <dgm:prSet/>
      <dgm:spPr/>
      <dgm:t>
        <a:bodyPr/>
        <a:lstStyle/>
        <a:p>
          <a:endParaRPr lang="en-US"/>
        </a:p>
      </dgm:t>
    </dgm:pt>
    <dgm:pt modelId="{461477D2-533E-4941-A345-8E5F10FB7AE7}">
      <dgm:prSet phldrT="[Text]" custT="1"/>
      <dgm:spPr/>
      <dgm:t>
        <a:bodyPr/>
        <a:lstStyle/>
        <a:p>
          <a:r>
            <a:rPr lang="en-US" sz="1700" dirty="0" smtClean="0">
              <a:solidFill>
                <a:schemeClr val="tx2"/>
              </a:solidFill>
              <a:latin typeface="Arial" pitchFamily="34" charset="0"/>
              <a:cs typeface="Arial" pitchFamily="34" charset="0"/>
            </a:rPr>
            <a:t>Performance standards set through an open process with substantial higher education involvement.</a:t>
          </a:r>
          <a:endParaRPr lang="en-US" sz="1700" dirty="0">
            <a:solidFill>
              <a:schemeClr val="tx2"/>
            </a:solidFill>
            <a:latin typeface="Arial" pitchFamily="34" charset="0"/>
            <a:cs typeface="Arial" pitchFamily="34" charset="0"/>
          </a:endParaRPr>
        </a:p>
      </dgm:t>
    </dgm:pt>
    <dgm:pt modelId="{D93FB727-049D-451C-9BB8-C41FD234344E}" type="parTrans" cxnId="{4393160E-007F-41BB-88AC-5698437F3A76}">
      <dgm:prSet/>
      <dgm:spPr/>
      <dgm:t>
        <a:bodyPr/>
        <a:lstStyle/>
        <a:p>
          <a:endParaRPr lang="en-US"/>
        </a:p>
      </dgm:t>
    </dgm:pt>
    <dgm:pt modelId="{F0F1E868-A7CA-4E92-9D89-B1944A8200AC}" type="sibTrans" cxnId="{4393160E-007F-41BB-88AC-5698437F3A76}">
      <dgm:prSet/>
      <dgm:spPr/>
      <dgm:t>
        <a:bodyPr/>
        <a:lstStyle/>
        <a:p>
          <a:endParaRPr lang="en-US"/>
        </a:p>
      </dgm:t>
    </dgm:pt>
    <dgm:pt modelId="{A1081958-9EB6-423D-8D59-D89EE7F14598}">
      <dgm:prSet phldrT="[Text]" custT="1"/>
      <dgm:spPr/>
      <dgm:t>
        <a:bodyPr/>
        <a:lstStyle/>
        <a:p>
          <a:r>
            <a:rPr lang="en-US" sz="1700" dirty="0" smtClean="0">
              <a:solidFill>
                <a:schemeClr val="tx2"/>
              </a:solidFill>
              <a:latin typeface="Arial" pitchFamily="34" charset="0"/>
              <a:cs typeface="Arial" pitchFamily="34" charset="0"/>
            </a:rPr>
            <a:t>Everyone (students, teachers, parents, etc.) knows the expectations.</a:t>
          </a:r>
          <a:endParaRPr lang="en-US" sz="1700" dirty="0">
            <a:solidFill>
              <a:schemeClr val="tx2"/>
            </a:solidFill>
            <a:latin typeface="Arial" pitchFamily="34" charset="0"/>
            <a:cs typeface="Arial" pitchFamily="34" charset="0"/>
          </a:endParaRPr>
        </a:p>
      </dgm:t>
    </dgm:pt>
    <dgm:pt modelId="{E6F32ACD-AE6E-4684-89E9-3DFDEBB2975C}" type="parTrans" cxnId="{8DB9AC94-A138-49D0-AF9C-AB8AE62704C3}">
      <dgm:prSet/>
      <dgm:spPr/>
      <dgm:t>
        <a:bodyPr/>
        <a:lstStyle/>
        <a:p>
          <a:endParaRPr lang="en-US"/>
        </a:p>
      </dgm:t>
    </dgm:pt>
    <dgm:pt modelId="{0C1A8143-3F60-426C-8A58-BF48AF3663E5}" type="sibTrans" cxnId="{8DB9AC94-A138-49D0-AF9C-AB8AE62704C3}">
      <dgm:prSet/>
      <dgm:spPr/>
      <dgm:t>
        <a:bodyPr/>
        <a:lstStyle/>
        <a:p>
          <a:endParaRPr lang="en-US"/>
        </a:p>
      </dgm:t>
    </dgm:pt>
    <dgm:pt modelId="{2527E646-04A8-4F01-9703-91F48286C381}">
      <dgm:prSet phldrT="[Text]" custT="1"/>
      <dgm:spPr/>
      <dgm:t>
        <a:bodyPr/>
        <a:lstStyle/>
        <a:p>
          <a:r>
            <a:rPr lang="en-US" sz="1700" dirty="0" smtClean="0">
              <a:solidFill>
                <a:schemeClr val="tx2"/>
              </a:solidFill>
              <a:latin typeface="Arial" pitchFamily="34" charset="0"/>
              <a:cs typeface="Arial" pitchFamily="34" charset="0"/>
            </a:rPr>
            <a:t>Students address deficiencies in high school.</a:t>
          </a:r>
          <a:endParaRPr lang="en-US" sz="1700" dirty="0">
            <a:solidFill>
              <a:schemeClr val="tx2"/>
            </a:solidFill>
            <a:latin typeface="Arial" pitchFamily="34" charset="0"/>
            <a:cs typeface="Arial" pitchFamily="34" charset="0"/>
          </a:endParaRPr>
        </a:p>
      </dgm:t>
    </dgm:pt>
    <dgm:pt modelId="{1DF5BD6F-D574-4611-8FA4-DA5DF82F8506}" type="parTrans" cxnId="{4404440B-8E1D-4DB1-A637-7F28A88D6EAB}">
      <dgm:prSet/>
      <dgm:spPr/>
      <dgm:t>
        <a:bodyPr/>
        <a:lstStyle/>
        <a:p>
          <a:endParaRPr lang="en-US"/>
        </a:p>
      </dgm:t>
    </dgm:pt>
    <dgm:pt modelId="{CFBBA079-EC58-46E0-B998-1978C85A6DEF}" type="sibTrans" cxnId="{4404440B-8E1D-4DB1-A637-7F28A88D6EAB}">
      <dgm:prSet/>
      <dgm:spPr/>
      <dgm:t>
        <a:bodyPr/>
        <a:lstStyle/>
        <a:p>
          <a:endParaRPr lang="en-US"/>
        </a:p>
      </dgm:t>
    </dgm:pt>
    <dgm:pt modelId="{A80F9475-747E-4CEE-927A-A80F9BF44DF7}" type="pres">
      <dgm:prSet presAssocID="{6074F80F-7A10-4EC0-A4DB-D695A906C5C2}" presName="linearFlow" presStyleCnt="0">
        <dgm:presLayoutVars>
          <dgm:dir/>
          <dgm:animLvl val="lvl"/>
          <dgm:resizeHandles val="exact"/>
        </dgm:presLayoutVars>
      </dgm:prSet>
      <dgm:spPr/>
      <dgm:t>
        <a:bodyPr/>
        <a:lstStyle/>
        <a:p>
          <a:endParaRPr lang="en-US"/>
        </a:p>
      </dgm:t>
    </dgm:pt>
    <dgm:pt modelId="{186D8B65-A269-4420-BED5-FD4515213B4C}" type="pres">
      <dgm:prSet presAssocID="{030FEC34-A4F8-4B7C-94C9-E7DB9B33557D}" presName="composite" presStyleCnt="0"/>
      <dgm:spPr/>
      <dgm:t>
        <a:bodyPr/>
        <a:lstStyle/>
        <a:p>
          <a:endParaRPr lang="en-US"/>
        </a:p>
      </dgm:t>
    </dgm:pt>
    <dgm:pt modelId="{EE2D469C-BFCF-4BC0-B8CF-5F856032C192}" type="pres">
      <dgm:prSet presAssocID="{030FEC34-A4F8-4B7C-94C9-E7DB9B33557D}" presName="parTx" presStyleLbl="node1" presStyleIdx="0" presStyleCnt="2">
        <dgm:presLayoutVars>
          <dgm:chMax val="0"/>
          <dgm:chPref val="0"/>
          <dgm:bulletEnabled val="1"/>
        </dgm:presLayoutVars>
      </dgm:prSet>
      <dgm:spPr>
        <a:prstGeom prst="roundRect">
          <a:avLst/>
        </a:prstGeom>
      </dgm:spPr>
      <dgm:t>
        <a:bodyPr/>
        <a:lstStyle/>
        <a:p>
          <a:endParaRPr lang="en-US"/>
        </a:p>
      </dgm:t>
    </dgm:pt>
    <dgm:pt modelId="{94940F64-91F9-436E-B0D2-D555CBD5D7BF}" type="pres">
      <dgm:prSet presAssocID="{030FEC34-A4F8-4B7C-94C9-E7DB9B33557D}" presName="parSh" presStyleLbl="node1" presStyleIdx="0" presStyleCnt="2"/>
      <dgm:spPr>
        <a:prstGeom prst="roundRect">
          <a:avLst/>
        </a:prstGeom>
      </dgm:spPr>
      <dgm:t>
        <a:bodyPr/>
        <a:lstStyle/>
        <a:p>
          <a:endParaRPr lang="en-US"/>
        </a:p>
      </dgm:t>
    </dgm:pt>
    <dgm:pt modelId="{3C4F2AB9-4D91-4FBC-AEAF-446A421C768E}" type="pres">
      <dgm:prSet presAssocID="{030FEC34-A4F8-4B7C-94C9-E7DB9B33557D}" presName="desTx" presStyleLbl="fgAcc1" presStyleIdx="0" presStyleCnt="2" custLinFactNeighborY="-5928">
        <dgm:presLayoutVars>
          <dgm:bulletEnabled val="1"/>
        </dgm:presLayoutVars>
      </dgm:prSet>
      <dgm:spPr/>
      <dgm:t>
        <a:bodyPr/>
        <a:lstStyle/>
        <a:p>
          <a:endParaRPr lang="en-US"/>
        </a:p>
      </dgm:t>
    </dgm:pt>
    <dgm:pt modelId="{D3BB83B6-1D2A-4CBE-ACC5-D22DFD8CEE9C}" type="pres">
      <dgm:prSet presAssocID="{D44C4B6F-76D1-4860-AE07-8B72224040FB}" presName="sibTrans" presStyleLbl="sibTrans2D1" presStyleIdx="0" presStyleCnt="1" custScaleX="151646" custScaleY="105650" custLinFactY="105338" custLinFactNeighborX="70718" custLinFactNeighborY="200000"/>
      <dgm:spPr/>
      <dgm:t>
        <a:bodyPr/>
        <a:lstStyle/>
        <a:p>
          <a:endParaRPr lang="en-US"/>
        </a:p>
      </dgm:t>
    </dgm:pt>
    <dgm:pt modelId="{B19D79FB-4542-4911-BBEF-0ACCB1DD5938}" type="pres">
      <dgm:prSet presAssocID="{D44C4B6F-76D1-4860-AE07-8B72224040FB}" presName="connTx" presStyleLbl="sibTrans2D1" presStyleIdx="0" presStyleCnt="1"/>
      <dgm:spPr/>
      <dgm:t>
        <a:bodyPr/>
        <a:lstStyle/>
        <a:p>
          <a:endParaRPr lang="en-US"/>
        </a:p>
      </dgm:t>
    </dgm:pt>
    <dgm:pt modelId="{0E6C82DB-996D-4443-BCF0-79C72A8F8DE2}" type="pres">
      <dgm:prSet presAssocID="{719590F9-4214-4642-B0AC-B2F3FEBA9EBA}" presName="composite" presStyleCnt="0"/>
      <dgm:spPr/>
      <dgm:t>
        <a:bodyPr/>
        <a:lstStyle/>
        <a:p>
          <a:endParaRPr lang="en-US"/>
        </a:p>
      </dgm:t>
    </dgm:pt>
    <dgm:pt modelId="{3E350CD4-C6DF-4801-8BBA-523228865B47}" type="pres">
      <dgm:prSet presAssocID="{719590F9-4214-4642-B0AC-B2F3FEBA9EBA}" presName="parTx" presStyleLbl="node1" presStyleIdx="0" presStyleCnt="2">
        <dgm:presLayoutVars>
          <dgm:chMax val="0"/>
          <dgm:chPref val="0"/>
          <dgm:bulletEnabled val="1"/>
        </dgm:presLayoutVars>
      </dgm:prSet>
      <dgm:spPr/>
      <dgm:t>
        <a:bodyPr/>
        <a:lstStyle/>
        <a:p>
          <a:endParaRPr lang="en-US"/>
        </a:p>
      </dgm:t>
    </dgm:pt>
    <dgm:pt modelId="{6797325A-7E21-4173-914C-269563229C99}" type="pres">
      <dgm:prSet presAssocID="{719590F9-4214-4642-B0AC-B2F3FEBA9EBA}" presName="parSh" presStyleLbl="node1" presStyleIdx="1" presStyleCnt="2"/>
      <dgm:spPr>
        <a:prstGeom prst="roundRect">
          <a:avLst/>
        </a:prstGeom>
      </dgm:spPr>
      <dgm:t>
        <a:bodyPr/>
        <a:lstStyle/>
        <a:p>
          <a:endParaRPr lang="en-US"/>
        </a:p>
      </dgm:t>
    </dgm:pt>
    <dgm:pt modelId="{D36DF668-B6F2-4482-913C-887FFF5986E6}" type="pres">
      <dgm:prSet presAssocID="{719590F9-4214-4642-B0AC-B2F3FEBA9EBA}" presName="desTx" presStyleLbl="fgAcc1" presStyleIdx="1" presStyleCnt="2" custLinFactNeighborX="116" custLinFactNeighborY="-6153">
        <dgm:presLayoutVars>
          <dgm:bulletEnabled val="1"/>
        </dgm:presLayoutVars>
      </dgm:prSet>
      <dgm:spPr/>
      <dgm:t>
        <a:bodyPr/>
        <a:lstStyle/>
        <a:p>
          <a:endParaRPr lang="en-US"/>
        </a:p>
      </dgm:t>
    </dgm:pt>
  </dgm:ptLst>
  <dgm:cxnLst>
    <dgm:cxn modelId="{3E385C70-7CCC-4F11-B3AB-BA90F0C13B67}" srcId="{030FEC34-A4F8-4B7C-94C9-E7DB9B33557D}" destId="{DEE43A8D-CE27-44EC-941B-F01CF2F4D05E}" srcOrd="2" destOrd="0" parTransId="{C9CA201E-54C8-43CE-91D7-BD11358153FB}" sibTransId="{66521D99-66CE-44F9-9D73-970208CD201C}"/>
    <dgm:cxn modelId="{C3AC0FAC-438D-44F9-9FAE-0CDAC08B5430}" srcId="{719590F9-4214-4642-B0AC-B2F3FEBA9EBA}" destId="{9E4EF922-B04C-44DC-A8F0-7949170C4B61}" srcOrd="0" destOrd="0" parTransId="{29C40737-EB63-45DE-9317-362E36427844}" sibTransId="{9F23ADF6-A20F-4FA2-B425-BDE32EFE9B62}"/>
    <dgm:cxn modelId="{CF214272-4956-4595-B310-62E878533163}" type="presOf" srcId="{6074F80F-7A10-4EC0-A4DB-D695A906C5C2}" destId="{A80F9475-747E-4CEE-927A-A80F9BF44DF7}" srcOrd="0" destOrd="0" presId="urn:microsoft.com/office/officeart/2005/8/layout/process3"/>
    <dgm:cxn modelId="{20F56CBB-47D4-4450-BC69-ABE092A09FB1}" type="presOf" srcId="{D44C4B6F-76D1-4860-AE07-8B72224040FB}" destId="{D3BB83B6-1D2A-4CBE-ACC5-D22DFD8CEE9C}" srcOrd="0" destOrd="0" presId="urn:microsoft.com/office/officeart/2005/8/layout/process3"/>
    <dgm:cxn modelId="{42C68158-8BF6-4AD1-A675-53A474580C86}" srcId="{6074F80F-7A10-4EC0-A4DB-D695A906C5C2}" destId="{030FEC34-A4F8-4B7C-94C9-E7DB9B33557D}" srcOrd="0" destOrd="0" parTransId="{4F3C1311-88B7-4EA2-A23E-595EE45C763B}" sibTransId="{D44C4B6F-76D1-4860-AE07-8B72224040FB}"/>
    <dgm:cxn modelId="{B0B5DC39-1CE0-403F-B31C-D3DB7F856FCA}" type="presOf" srcId="{030FEC34-A4F8-4B7C-94C9-E7DB9B33557D}" destId="{EE2D469C-BFCF-4BC0-B8CF-5F856032C192}" srcOrd="0" destOrd="0" presId="urn:microsoft.com/office/officeart/2005/8/layout/process3"/>
    <dgm:cxn modelId="{762CCC98-2277-4C9E-8192-0056B558DD54}" srcId="{6074F80F-7A10-4EC0-A4DB-D695A906C5C2}" destId="{719590F9-4214-4642-B0AC-B2F3FEBA9EBA}" srcOrd="1" destOrd="0" parTransId="{F143E668-70BE-4F4A-A9B7-CDC420C80D64}" sibTransId="{A8BEB7DB-FDC9-4536-A4A6-868B6D0035B1}"/>
    <dgm:cxn modelId="{3A09E5FA-C68A-4823-B530-296B453B2D4E}" type="presOf" srcId="{461477D2-533E-4941-A345-8E5F10FB7AE7}" destId="{D36DF668-B6F2-4482-913C-887FFF5986E6}" srcOrd="0" destOrd="1" presId="urn:microsoft.com/office/officeart/2005/8/layout/process3"/>
    <dgm:cxn modelId="{35A4F35F-3B72-44D2-AEA3-1C608E61D79D}" type="presOf" srcId="{030FEC34-A4F8-4B7C-94C9-E7DB9B33557D}" destId="{94940F64-91F9-436E-B0D2-D555CBD5D7BF}" srcOrd="1" destOrd="0" presId="urn:microsoft.com/office/officeart/2005/8/layout/process3"/>
    <dgm:cxn modelId="{13226C4D-FF05-422C-B308-643E75B9AE49}" type="presOf" srcId="{AF1CC98A-071E-491C-8CC0-46BD4A87494A}" destId="{3C4F2AB9-4D91-4FBC-AEAF-446A421C768E}" srcOrd="0" destOrd="4" presId="urn:microsoft.com/office/officeart/2005/8/layout/process3"/>
    <dgm:cxn modelId="{8DB9AC94-A138-49D0-AF9C-AB8AE62704C3}" srcId="{719590F9-4214-4642-B0AC-B2F3FEBA9EBA}" destId="{A1081958-9EB6-423D-8D59-D89EE7F14598}" srcOrd="2" destOrd="0" parTransId="{E6F32ACD-AE6E-4684-89E9-3DFDEBB2975C}" sibTransId="{0C1A8143-3F60-426C-8A58-BF48AF3663E5}"/>
    <dgm:cxn modelId="{068B6130-6C39-49B3-8C7B-8BE6AD346992}" srcId="{030FEC34-A4F8-4B7C-94C9-E7DB9B33557D}" destId="{D1BD639E-EC38-4F26-A5E6-6D437E21ECB4}" srcOrd="3" destOrd="0" parTransId="{FF77A75B-3BEE-4FD4-B257-B1772BA64FED}" sibTransId="{07356768-CB79-4592-BC30-97D65E4B0554}"/>
    <dgm:cxn modelId="{A28A5346-8D6F-451D-A062-5E4F333C63A2}" type="presOf" srcId="{2527E646-04A8-4F01-9703-91F48286C381}" destId="{D36DF668-B6F2-4482-913C-887FFF5986E6}" srcOrd="0" destOrd="3" presId="urn:microsoft.com/office/officeart/2005/8/layout/process3"/>
    <dgm:cxn modelId="{4393160E-007F-41BB-88AC-5698437F3A76}" srcId="{719590F9-4214-4642-B0AC-B2F3FEBA9EBA}" destId="{461477D2-533E-4941-A345-8E5F10FB7AE7}" srcOrd="1" destOrd="0" parTransId="{D93FB727-049D-451C-9BB8-C41FD234344E}" sibTransId="{F0F1E868-A7CA-4E92-9D89-B1944A8200AC}"/>
    <dgm:cxn modelId="{CDF09CF1-8A1B-4F27-9CDB-6CF56D5777A5}" type="presOf" srcId="{719590F9-4214-4642-B0AC-B2F3FEBA9EBA}" destId="{3E350CD4-C6DF-4801-8BBA-523228865B47}" srcOrd="0" destOrd="0" presId="urn:microsoft.com/office/officeart/2005/8/layout/process3"/>
    <dgm:cxn modelId="{2B61DB76-DA05-4543-93E4-50864E6233EC}" srcId="{030FEC34-A4F8-4B7C-94C9-E7DB9B33557D}" destId="{36252181-8817-4A30-965C-2BFDEA6BB168}" srcOrd="0" destOrd="0" parTransId="{71B02C8C-BD34-4D7D-8B65-4C70A7DD8D09}" sibTransId="{A54324FF-56FF-45E8-ACAF-2E9DA3232578}"/>
    <dgm:cxn modelId="{86079DBA-3E39-4894-93C2-A994CCC2C64A}" srcId="{030FEC34-A4F8-4B7C-94C9-E7DB9B33557D}" destId="{AF1CC98A-071E-491C-8CC0-46BD4A87494A}" srcOrd="4" destOrd="0" parTransId="{7C6751E4-1A05-4B4C-A819-8BCD8AC321AD}" sibTransId="{B632C8E8-D39D-48C0-A8C3-B2FD0E7634CF}"/>
    <dgm:cxn modelId="{6308678A-D8F1-4643-8E09-B0D205340C1F}" type="presOf" srcId="{9E4EF922-B04C-44DC-A8F0-7949170C4B61}" destId="{D36DF668-B6F2-4482-913C-887FFF5986E6}" srcOrd="0" destOrd="0" presId="urn:microsoft.com/office/officeart/2005/8/layout/process3"/>
    <dgm:cxn modelId="{6FE95EDB-4A2C-4CB1-A4A5-B9534564E175}" type="presOf" srcId="{176D42B0-B6E0-44AD-A34A-E1E68638E03B}" destId="{3C4F2AB9-4D91-4FBC-AEAF-446A421C768E}" srcOrd="0" destOrd="1" presId="urn:microsoft.com/office/officeart/2005/8/layout/process3"/>
    <dgm:cxn modelId="{4404440B-8E1D-4DB1-A637-7F28A88D6EAB}" srcId="{719590F9-4214-4642-B0AC-B2F3FEBA9EBA}" destId="{2527E646-04A8-4F01-9703-91F48286C381}" srcOrd="3" destOrd="0" parTransId="{1DF5BD6F-D574-4611-8FA4-DA5DF82F8506}" sibTransId="{CFBBA079-EC58-46E0-B998-1978C85A6DEF}"/>
    <dgm:cxn modelId="{FFFC4B90-05D1-4E13-9C78-076782824659}" type="presOf" srcId="{D44C4B6F-76D1-4860-AE07-8B72224040FB}" destId="{B19D79FB-4542-4911-BBEF-0ACCB1DD5938}" srcOrd="1" destOrd="0" presId="urn:microsoft.com/office/officeart/2005/8/layout/process3"/>
    <dgm:cxn modelId="{B5B5A714-B7CB-40E5-BA2D-5E8FE90AE0E1}" type="presOf" srcId="{A1081958-9EB6-423D-8D59-D89EE7F14598}" destId="{D36DF668-B6F2-4482-913C-887FFF5986E6}" srcOrd="0" destOrd="2" presId="urn:microsoft.com/office/officeart/2005/8/layout/process3"/>
    <dgm:cxn modelId="{C2EB1B92-43C4-4DB5-B676-D59CC564B554}" srcId="{030FEC34-A4F8-4B7C-94C9-E7DB9B33557D}" destId="{176D42B0-B6E0-44AD-A34A-E1E68638E03B}" srcOrd="1" destOrd="0" parTransId="{045C104A-17E5-43B9-8499-720F7A43E81D}" sibTransId="{5BDEA90D-DA63-4DF6-B02A-F8E1152B2AE8}"/>
    <dgm:cxn modelId="{7C63E818-B927-4D89-84F0-0B3721A893DA}" type="presOf" srcId="{719590F9-4214-4642-B0AC-B2F3FEBA9EBA}" destId="{6797325A-7E21-4173-914C-269563229C99}" srcOrd="1" destOrd="0" presId="urn:microsoft.com/office/officeart/2005/8/layout/process3"/>
    <dgm:cxn modelId="{5DE2B673-A43F-46D6-9623-37709C0E1EC6}" type="presOf" srcId="{D1BD639E-EC38-4F26-A5E6-6D437E21ECB4}" destId="{3C4F2AB9-4D91-4FBC-AEAF-446A421C768E}" srcOrd="0" destOrd="3" presId="urn:microsoft.com/office/officeart/2005/8/layout/process3"/>
    <dgm:cxn modelId="{769AE183-C71D-4C2D-93F9-07500933B0E0}" type="presOf" srcId="{36252181-8817-4A30-965C-2BFDEA6BB168}" destId="{3C4F2AB9-4D91-4FBC-AEAF-446A421C768E}" srcOrd="0" destOrd="0" presId="urn:microsoft.com/office/officeart/2005/8/layout/process3"/>
    <dgm:cxn modelId="{61260B56-0C47-4C17-B611-7C54955E7E0F}" type="presOf" srcId="{DEE43A8D-CE27-44EC-941B-F01CF2F4D05E}" destId="{3C4F2AB9-4D91-4FBC-AEAF-446A421C768E}" srcOrd="0" destOrd="2" presId="urn:microsoft.com/office/officeart/2005/8/layout/process3"/>
    <dgm:cxn modelId="{34720082-A19B-4E74-B974-A45C427CFAEA}" type="presParOf" srcId="{A80F9475-747E-4CEE-927A-A80F9BF44DF7}" destId="{186D8B65-A269-4420-BED5-FD4515213B4C}" srcOrd="0" destOrd="0" presId="urn:microsoft.com/office/officeart/2005/8/layout/process3"/>
    <dgm:cxn modelId="{65E11572-2151-4765-9CF8-A4109C03F88E}" type="presParOf" srcId="{186D8B65-A269-4420-BED5-FD4515213B4C}" destId="{EE2D469C-BFCF-4BC0-B8CF-5F856032C192}" srcOrd="0" destOrd="0" presId="urn:microsoft.com/office/officeart/2005/8/layout/process3"/>
    <dgm:cxn modelId="{9A47E3D0-1626-40BA-A497-AF88FBC257CE}" type="presParOf" srcId="{186D8B65-A269-4420-BED5-FD4515213B4C}" destId="{94940F64-91F9-436E-B0D2-D555CBD5D7BF}" srcOrd="1" destOrd="0" presId="urn:microsoft.com/office/officeart/2005/8/layout/process3"/>
    <dgm:cxn modelId="{FD2D245F-632D-48CC-A74E-C52C088EE5F2}" type="presParOf" srcId="{186D8B65-A269-4420-BED5-FD4515213B4C}" destId="{3C4F2AB9-4D91-4FBC-AEAF-446A421C768E}" srcOrd="2" destOrd="0" presId="urn:microsoft.com/office/officeart/2005/8/layout/process3"/>
    <dgm:cxn modelId="{7436F952-8A52-4F28-BA4B-8B601C4F7D02}" type="presParOf" srcId="{A80F9475-747E-4CEE-927A-A80F9BF44DF7}" destId="{D3BB83B6-1D2A-4CBE-ACC5-D22DFD8CEE9C}" srcOrd="1" destOrd="0" presId="urn:microsoft.com/office/officeart/2005/8/layout/process3"/>
    <dgm:cxn modelId="{E04B7F64-4B87-4F5C-877C-2142CB781F22}" type="presParOf" srcId="{D3BB83B6-1D2A-4CBE-ACC5-D22DFD8CEE9C}" destId="{B19D79FB-4542-4911-BBEF-0ACCB1DD5938}" srcOrd="0" destOrd="0" presId="urn:microsoft.com/office/officeart/2005/8/layout/process3"/>
    <dgm:cxn modelId="{5E1777FA-EB0B-4464-A2DC-D38AF832EF01}" type="presParOf" srcId="{A80F9475-747E-4CEE-927A-A80F9BF44DF7}" destId="{0E6C82DB-996D-4443-BCF0-79C72A8F8DE2}" srcOrd="2" destOrd="0" presId="urn:microsoft.com/office/officeart/2005/8/layout/process3"/>
    <dgm:cxn modelId="{6BAE9814-6595-48A9-9231-D06DCD83FAE3}" type="presParOf" srcId="{0E6C82DB-996D-4443-BCF0-79C72A8F8DE2}" destId="{3E350CD4-C6DF-4801-8BBA-523228865B47}" srcOrd="0" destOrd="0" presId="urn:microsoft.com/office/officeart/2005/8/layout/process3"/>
    <dgm:cxn modelId="{D9AD0AAF-760B-4025-94A0-A30DB0470579}" type="presParOf" srcId="{0E6C82DB-996D-4443-BCF0-79C72A8F8DE2}" destId="{6797325A-7E21-4173-914C-269563229C99}" srcOrd="1" destOrd="0" presId="urn:microsoft.com/office/officeart/2005/8/layout/process3"/>
    <dgm:cxn modelId="{542DA5C0-41B4-42BF-8950-EAD449618D5B}" type="presParOf" srcId="{0E6C82DB-996D-4443-BCF0-79C72A8F8DE2}" destId="{D36DF668-B6F2-4482-913C-887FFF5986E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5E25F6-FC56-40C9-A202-2C7C78355A3C}"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7C430385-127B-411F-BC12-5B36C47869DD}">
      <dgm:prSet phldrT="[Text]" custT="1">
        <dgm:style>
          <a:lnRef idx="2">
            <a:schemeClr val="dk1">
              <a:shade val="50000"/>
            </a:schemeClr>
          </a:lnRef>
          <a:fillRef idx="1">
            <a:schemeClr val="dk1"/>
          </a:fillRef>
          <a:effectRef idx="0">
            <a:schemeClr val="dk1"/>
          </a:effectRef>
          <a:fontRef idx="minor">
            <a:schemeClr val="lt1"/>
          </a:fontRef>
        </dgm:style>
      </dgm:prSet>
      <dgm:spPr>
        <a:ln>
          <a:noFill/>
        </a:ln>
      </dgm:spPr>
      <dgm:t>
        <a:bodyPr/>
        <a:lstStyle/>
        <a:p>
          <a:r>
            <a:rPr lang="en-US" sz="2800" b="1" smtClean="0">
              <a:latin typeface="Arial" pitchFamily="34" charset="0"/>
              <a:cs typeface="Arial" pitchFamily="34" charset="0"/>
            </a:rPr>
            <a:t>What is Expected</a:t>
          </a:r>
          <a:endParaRPr lang="en-US" sz="2800" b="1" dirty="0">
            <a:latin typeface="Arial" pitchFamily="34" charset="0"/>
            <a:cs typeface="Arial" pitchFamily="34" charset="0"/>
          </a:endParaRPr>
        </a:p>
      </dgm:t>
    </dgm:pt>
    <dgm:pt modelId="{21E1C662-732B-4AA0-B28B-B0B67D48FD13}" type="parTrans" cxnId="{2AD39260-2E12-4153-9DE0-51F0379FDB7B}">
      <dgm:prSet/>
      <dgm:spPr/>
      <dgm:t>
        <a:bodyPr/>
        <a:lstStyle/>
        <a:p>
          <a:endParaRPr lang="en-US"/>
        </a:p>
      </dgm:t>
    </dgm:pt>
    <dgm:pt modelId="{47E18CF1-B3C7-4D94-8C46-9DE3F2CEC989}" type="sibTrans" cxnId="{2AD39260-2E12-4153-9DE0-51F0379FDB7B}">
      <dgm:prSet/>
      <dgm:spPr/>
      <dgm:t>
        <a:bodyPr/>
        <a:lstStyle/>
        <a:p>
          <a:endParaRPr lang="en-US"/>
        </a:p>
      </dgm:t>
    </dgm:pt>
    <dgm:pt modelId="{7DB0F61A-D642-4235-8143-BEEC3CE07972}">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lnSpc>
              <a:spcPct val="100000"/>
            </a:lnSpc>
          </a:pPr>
          <a:r>
            <a:rPr lang="en-US" dirty="0" smtClean="0">
              <a:solidFill>
                <a:schemeClr val="tx2"/>
              </a:solidFill>
              <a:latin typeface="Arial" pitchFamily="34" charset="0"/>
              <a:cs typeface="Arial" pitchFamily="34" charset="0"/>
            </a:rPr>
            <a:t>Participation in assessment design</a:t>
          </a:r>
          <a:endParaRPr lang="en-US" dirty="0">
            <a:solidFill>
              <a:schemeClr val="tx2"/>
            </a:solidFill>
            <a:latin typeface="Arial" pitchFamily="34" charset="0"/>
            <a:cs typeface="Arial" pitchFamily="34" charset="0"/>
          </a:endParaRPr>
        </a:p>
      </dgm:t>
    </dgm:pt>
    <dgm:pt modelId="{7B6CA017-C5AD-4A93-A433-A265E76D33C9}" type="parTrans" cxnId="{A24A4F5A-8CCB-4D64-9505-933584BB4DD0}">
      <dgm:prSet/>
      <dgm:spPr/>
      <dgm:t>
        <a:bodyPr/>
        <a:lstStyle/>
        <a:p>
          <a:endParaRPr lang="en-US"/>
        </a:p>
      </dgm:t>
    </dgm:pt>
    <dgm:pt modelId="{BFFC1820-2CB8-4ED0-9F65-4E1B0FEDD2D0}" type="sibTrans" cxnId="{A24A4F5A-8CCB-4D64-9505-933584BB4DD0}">
      <dgm:prSet/>
      <dgm:spPr/>
      <dgm:t>
        <a:bodyPr/>
        <a:lstStyle/>
        <a:p>
          <a:endParaRPr lang="en-US"/>
        </a:p>
      </dgm:t>
    </dgm:pt>
    <dgm:pt modelId="{27EA33A5-839E-4FFF-8C09-1EAE15B74D00}">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lnSpc>
              <a:spcPct val="100000"/>
            </a:lnSpc>
          </a:pPr>
          <a:r>
            <a:rPr lang="en-US" dirty="0" smtClean="0">
              <a:solidFill>
                <a:schemeClr val="tx2"/>
              </a:solidFill>
              <a:latin typeface="Arial" pitchFamily="34" charset="0"/>
              <a:cs typeface="Arial" pitchFamily="34" charset="0"/>
            </a:rPr>
            <a:t>Lead role in defining college readiness and setting performance standards for 11</a:t>
          </a:r>
          <a:r>
            <a:rPr lang="en-US" baseline="30000" dirty="0" smtClean="0">
              <a:solidFill>
                <a:schemeClr val="tx2"/>
              </a:solidFill>
              <a:latin typeface="Arial" pitchFamily="34" charset="0"/>
              <a:cs typeface="Arial" pitchFamily="34" charset="0"/>
            </a:rPr>
            <a:t>th</a:t>
          </a:r>
          <a:r>
            <a:rPr lang="en-US" dirty="0" smtClean="0">
              <a:solidFill>
                <a:schemeClr val="tx2"/>
              </a:solidFill>
              <a:latin typeface="Arial" pitchFamily="34" charset="0"/>
              <a:cs typeface="Arial" pitchFamily="34" charset="0"/>
            </a:rPr>
            <a:t> grade assessment</a:t>
          </a:r>
          <a:endParaRPr lang="en-US" dirty="0">
            <a:solidFill>
              <a:schemeClr val="tx2"/>
            </a:solidFill>
            <a:latin typeface="Arial" pitchFamily="34" charset="0"/>
            <a:cs typeface="Arial" pitchFamily="34" charset="0"/>
          </a:endParaRPr>
        </a:p>
      </dgm:t>
    </dgm:pt>
    <dgm:pt modelId="{7F7DBDB7-7C9B-421B-A080-F96142403322}" type="parTrans" cxnId="{B0A20966-BDE9-407E-B93E-EDAC7E263740}">
      <dgm:prSet/>
      <dgm:spPr/>
      <dgm:t>
        <a:bodyPr/>
        <a:lstStyle/>
        <a:p>
          <a:endParaRPr lang="en-US"/>
        </a:p>
      </dgm:t>
    </dgm:pt>
    <dgm:pt modelId="{34538EA2-B689-4AF5-988C-51E3DB0D9424}" type="sibTrans" cxnId="{B0A20966-BDE9-407E-B93E-EDAC7E263740}">
      <dgm:prSet/>
      <dgm:spPr/>
      <dgm:t>
        <a:bodyPr/>
        <a:lstStyle/>
        <a:p>
          <a:endParaRPr lang="en-US"/>
        </a:p>
      </dgm:t>
    </dgm:pt>
    <dgm:pt modelId="{D98CB64A-FFC1-4E5D-B529-DEA393168D2F}">
      <dgm:prSet phldrT="[Text]" custT="1">
        <dgm:style>
          <a:lnRef idx="2">
            <a:schemeClr val="dk1">
              <a:shade val="50000"/>
            </a:schemeClr>
          </a:lnRef>
          <a:fillRef idx="1">
            <a:schemeClr val="dk1"/>
          </a:fillRef>
          <a:effectRef idx="0">
            <a:schemeClr val="dk1"/>
          </a:effectRef>
          <a:fontRef idx="minor">
            <a:schemeClr val="lt1"/>
          </a:fontRef>
        </dgm:style>
      </dgm:prSet>
      <dgm:spPr>
        <a:ln>
          <a:noFill/>
        </a:ln>
      </dgm:spPr>
      <dgm:t>
        <a:bodyPr/>
        <a:lstStyle/>
        <a:p>
          <a:r>
            <a:rPr lang="en-US" sz="2800" b="1" dirty="0" smtClean="0">
              <a:latin typeface="Arial" pitchFamily="34" charset="0"/>
              <a:cs typeface="Arial" pitchFamily="34" charset="0"/>
            </a:rPr>
            <a:t>What is </a:t>
          </a:r>
          <a:r>
            <a:rPr lang="en-US" sz="2800" b="1" i="1" dirty="0" smtClean="0">
              <a:latin typeface="Arial" pitchFamily="34" charset="0"/>
              <a:cs typeface="Arial" pitchFamily="34" charset="0"/>
            </a:rPr>
            <a:t>NOT</a:t>
          </a:r>
          <a:r>
            <a:rPr lang="en-US" sz="2800" b="1" dirty="0" smtClean="0">
              <a:latin typeface="Arial" pitchFamily="34" charset="0"/>
              <a:cs typeface="Arial" pitchFamily="34" charset="0"/>
            </a:rPr>
            <a:t> Expected</a:t>
          </a:r>
          <a:endParaRPr lang="en-US" sz="2800" b="1" dirty="0">
            <a:latin typeface="Arial" pitchFamily="34" charset="0"/>
            <a:cs typeface="Arial" pitchFamily="34" charset="0"/>
          </a:endParaRPr>
        </a:p>
      </dgm:t>
    </dgm:pt>
    <dgm:pt modelId="{B400D2D2-12EC-47BD-9FC6-A181579BE72D}" type="parTrans" cxnId="{2D04258E-7FD0-48BF-94B3-F98B483C3F60}">
      <dgm:prSet/>
      <dgm:spPr/>
      <dgm:t>
        <a:bodyPr/>
        <a:lstStyle/>
        <a:p>
          <a:endParaRPr lang="en-US"/>
        </a:p>
      </dgm:t>
    </dgm:pt>
    <dgm:pt modelId="{68B2A444-2596-42DE-A964-76BF904FD508}" type="sibTrans" cxnId="{2D04258E-7FD0-48BF-94B3-F98B483C3F60}">
      <dgm:prSet/>
      <dgm:spPr/>
      <dgm:t>
        <a:bodyPr/>
        <a:lstStyle/>
        <a:p>
          <a:endParaRPr lang="en-US"/>
        </a:p>
      </dgm:t>
    </dgm:pt>
    <dgm:pt modelId="{E683AF72-AE89-41B3-94E7-C981F0CD8085}">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spcBef>
              <a:spcPts val="0"/>
            </a:spcBef>
            <a:spcAft>
              <a:spcPts val="600"/>
            </a:spcAft>
          </a:pPr>
          <a:r>
            <a:rPr lang="en-US" dirty="0" smtClean="0">
              <a:solidFill>
                <a:schemeClr val="tx2"/>
              </a:solidFill>
              <a:latin typeface="Arial" pitchFamily="34" charset="0"/>
              <a:cs typeface="Arial" pitchFamily="34" charset="0"/>
            </a:rPr>
            <a:t>Use of Smarter Balanced assessment for admission</a:t>
          </a:r>
          <a:endParaRPr lang="en-US" dirty="0">
            <a:solidFill>
              <a:schemeClr val="tx2"/>
            </a:solidFill>
            <a:latin typeface="Arial" pitchFamily="34" charset="0"/>
            <a:cs typeface="Arial" pitchFamily="34" charset="0"/>
          </a:endParaRPr>
        </a:p>
      </dgm:t>
    </dgm:pt>
    <dgm:pt modelId="{D45B7558-323A-4465-9219-DEF6A059A8C6}" type="parTrans" cxnId="{DA797041-E6ED-44B4-9975-30B979762807}">
      <dgm:prSet/>
      <dgm:spPr/>
      <dgm:t>
        <a:bodyPr/>
        <a:lstStyle/>
        <a:p>
          <a:endParaRPr lang="en-US"/>
        </a:p>
      </dgm:t>
    </dgm:pt>
    <dgm:pt modelId="{0D5AB40C-D321-477B-9A56-9D40DD905E33}" type="sibTrans" cxnId="{DA797041-E6ED-44B4-9975-30B979762807}">
      <dgm:prSet/>
      <dgm:spPr/>
      <dgm:t>
        <a:bodyPr/>
        <a:lstStyle/>
        <a:p>
          <a:endParaRPr lang="en-US"/>
        </a:p>
      </dgm:t>
    </dgm:pt>
    <dgm:pt modelId="{A2C0464C-1398-48B6-9984-229673B02A51}">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spcBef>
              <a:spcPts val="0"/>
            </a:spcBef>
            <a:spcAft>
              <a:spcPts val="600"/>
            </a:spcAft>
          </a:pPr>
          <a:r>
            <a:rPr lang="en-US" dirty="0" smtClean="0">
              <a:solidFill>
                <a:schemeClr val="tx2"/>
              </a:solidFill>
              <a:latin typeface="Arial" pitchFamily="34" charset="0"/>
              <a:cs typeface="Arial" pitchFamily="34" charset="0"/>
            </a:rPr>
            <a:t>Standardization of admission criteria or standards</a:t>
          </a:r>
          <a:endParaRPr lang="en-US" dirty="0">
            <a:solidFill>
              <a:schemeClr val="tx2"/>
            </a:solidFill>
            <a:latin typeface="Arial" pitchFamily="34" charset="0"/>
            <a:cs typeface="Arial" pitchFamily="34" charset="0"/>
          </a:endParaRPr>
        </a:p>
      </dgm:t>
    </dgm:pt>
    <dgm:pt modelId="{CB6AA2C0-7725-48A5-BA6C-761F33E7AE5B}" type="parTrans" cxnId="{5FBD8216-DF0F-42CC-8342-3B810D2CC9B5}">
      <dgm:prSet/>
      <dgm:spPr/>
      <dgm:t>
        <a:bodyPr/>
        <a:lstStyle/>
        <a:p>
          <a:endParaRPr lang="en-US"/>
        </a:p>
      </dgm:t>
    </dgm:pt>
    <dgm:pt modelId="{A1C7F335-545D-40E3-82CE-304E3F72913E}" type="sibTrans" cxnId="{5FBD8216-DF0F-42CC-8342-3B810D2CC9B5}">
      <dgm:prSet/>
      <dgm:spPr/>
      <dgm:t>
        <a:bodyPr/>
        <a:lstStyle/>
        <a:p>
          <a:endParaRPr lang="en-US"/>
        </a:p>
      </dgm:t>
    </dgm:pt>
    <dgm:pt modelId="{4CF7473E-0163-48B2-901C-F147FC187A0B}">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lnSpc>
              <a:spcPct val="100000"/>
            </a:lnSpc>
          </a:pPr>
          <a:r>
            <a:rPr lang="en-US" dirty="0" smtClean="0">
              <a:solidFill>
                <a:schemeClr val="tx2"/>
              </a:solidFill>
              <a:latin typeface="Arial" pitchFamily="34" charset="0"/>
              <a:cs typeface="Arial" pitchFamily="34" charset="0"/>
            </a:rPr>
            <a:t>Agreement on performance standards for exemption from developmental courses in English and math</a:t>
          </a:r>
          <a:endParaRPr lang="en-US" dirty="0">
            <a:solidFill>
              <a:schemeClr val="tx2"/>
            </a:solidFill>
            <a:latin typeface="Arial" pitchFamily="34" charset="0"/>
            <a:cs typeface="Arial" pitchFamily="34" charset="0"/>
          </a:endParaRPr>
        </a:p>
      </dgm:t>
    </dgm:pt>
    <dgm:pt modelId="{93DB33E1-41BE-4322-AA79-2B981C49C7D0}" type="parTrans" cxnId="{5B257BC3-196A-447C-AC01-35DF3EB0EF15}">
      <dgm:prSet/>
      <dgm:spPr/>
      <dgm:t>
        <a:bodyPr/>
        <a:lstStyle/>
        <a:p>
          <a:endParaRPr lang="en-US"/>
        </a:p>
      </dgm:t>
    </dgm:pt>
    <dgm:pt modelId="{DD65C281-06D1-4392-A322-6FE3CC1E6652}" type="sibTrans" cxnId="{5B257BC3-196A-447C-AC01-35DF3EB0EF15}">
      <dgm:prSet/>
      <dgm:spPr/>
      <dgm:t>
        <a:bodyPr/>
        <a:lstStyle/>
        <a:p>
          <a:endParaRPr lang="en-US"/>
        </a:p>
      </dgm:t>
    </dgm:pt>
    <dgm:pt modelId="{1E1BF2B9-4DE3-4F12-9652-2F8A905605AE}">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spcBef>
              <a:spcPts val="0"/>
            </a:spcBef>
            <a:spcAft>
              <a:spcPts val="600"/>
            </a:spcAft>
          </a:pPr>
          <a:r>
            <a:rPr lang="en-US" dirty="0" smtClean="0">
              <a:solidFill>
                <a:schemeClr val="tx2"/>
              </a:solidFill>
              <a:latin typeface="Arial" pitchFamily="34" charset="0"/>
              <a:cs typeface="Arial" pitchFamily="34" charset="0"/>
            </a:rPr>
            <a:t>Standardization of developmental or first-year curricula</a:t>
          </a:r>
          <a:endParaRPr lang="en-US" dirty="0">
            <a:solidFill>
              <a:schemeClr val="tx2"/>
            </a:solidFill>
            <a:latin typeface="Arial" pitchFamily="34" charset="0"/>
            <a:cs typeface="Arial" pitchFamily="34" charset="0"/>
          </a:endParaRPr>
        </a:p>
      </dgm:t>
    </dgm:pt>
    <dgm:pt modelId="{CBC3FFEB-756D-4DFB-8270-3B407DDAC213}" type="parTrans" cxnId="{F2DA46C4-0860-4699-83B1-81F8A2529DC8}">
      <dgm:prSet/>
      <dgm:spPr/>
      <dgm:t>
        <a:bodyPr/>
        <a:lstStyle/>
        <a:p>
          <a:endParaRPr lang="en-US"/>
        </a:p>
      </dgm:t>
    </dgm:pt>
    <dgm:pt modelId="{D64A7187-5C3B-4AC5-A7E9-792FC7A6D8D5}" type="sibTrans" cxnId="{F2DA46C4-0860-4699-83B1-81F8A2529DC8}">
      <dgm:prSet/>
      <dgm:spPr/>
      <dgm:t>
        <a:bodyPr/>
        <a:lstStyle/>
        <a:p>
          <a:endParaRPr lang="en-US"/>
        </a:p>
      </dgm:t>
    </dgm:pt>
    <dgm:pt modelId="{A2CFE3EC-3B05-4997-8AC7-263C118693EE}">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CBE5F4"/>
        </a:solidFill>
        <a:ln>
          <a:noFill/>
        </a:ln>
      </dgm:spPr>
      <dgm:t>
        <a:bodyPr/>
        <a:lstStyle/>
        <a:p>
          <a:pPr>
            <a:spcBef>
              <a:spcPts val="0"/>
            </a:spcBef>
            <a:spcAft>
              <a:spcPts val="600"/>
            </a:spcAft>
          </a:pPr>
          <a:r>
            <a:rPr lang="en-US" dirty="0" smtClean="0">
              <a:solidFill>
                <a:schemeClr val="tx2"/>
              </a:solidFill>
              <a:latin typeface="Arial" pitchFamily="34" charset="0"/>
              <a:cs typeface="Arial" pitchFamily="34" charset="0"/>
            </a:rPr>
            <a:t>Complete reliance on the  Smarter Balanced assessment for placement decisions (other data points and assessments may be used)</a:t>
          </a:r>
          <a:endParaRPr lang="en-US" dirty="0">
            <a:solidFill>
              <a:schemeClr val="tx2"/>
            </a:solidFill>
            <a:latin typeface="Arial" pitchFamily="34" charset="0"/>
            <a:cs typeface="Arial" pitchFamily="34" charset="0"/>
          </a:endParaRPr>
        </a:p>
      </dgm:t>
    </dgm:pt>
    <dgm:pt modelId="{5BAB24A3-1010-4720-B3F0-5D90F9824669}" type="parTrans" cxnId="{56BA3E71-7735-4605-8DE4-771EE97D102D}">
      <dgm:prSet/>
      <dgm:spPr/>
      <dgm:t>
        <a:bodyPr/>
        <a:lstStyle/>
        <a:p>
          <a:endParaRPr lang="en-US"/>
        </a:p>
      </dgm:t>
    </dgm:pt>
    <dgm:pt modelId="{6F5CC944-8476-4B9D-95CF-A1AE654A4961}" type="sibTrans" cxnId="{56BA3E71-7735-4605-8DE4-771EE97D102D}">
      <dgm:prSet/>
      <dgm:spPr/>
      <dgm:t>
        <a:bodyPr/>
        <a:lstStyle/>
        <a:p>
          <a:endParaRPr lang="en-US"/>
        </a:p>
      </dgm:t>
    </dgm:pt>
    <dgm:pt modelId="{2E957815-0F2B-449E-971D-E83BCD69173D}" type="pres">
      <dgm:prSet presAssocID="{AE5E25F6-FC56-40C9-A202-2C7C78355A3C}" presName="Name0" presStyleCnt="0">
        <dgm:presLayoutVars>
          <dgm:dir/>
          <dgm:animLvl val="lvl"/>
          <dgm:resizeHandles val="exact"/>
        </dgm:presLayoutVars>
      </dgm:prSet>
      <dgm:spPr/>
      <dgm:t>
        <a:bodyPr/>
        <a:lstStyle/>
        <a:p>
          <a:endParaRPr lang="en-US"/>
        </a:p>
      </dgm:t>
    </dgm:pt>
    <dgm:pt modelId="{ED9E45E5-5F2D-4F3F-8828-5B51EE85D2E5}" type="pres">
      <dgm:prSet presAssocID="{7C430385-127B-411F-BC12-5B36C47869DD}" presName="composite" presStyleCnt="0"/>
      <dgm:spPr/>
      <dgm:t>
        <a:bodyPr/>
        <a:lstStyle/>
        <a:p>
          <a:endParaRPr lang="en-US"/>
        </a:p>
      </dgm:t>
    </dgm:pt>
    <dgm:pt modelId="{46C9123D-6DFD-48E3-8131-D9BD06DB1EEF}" type="pres">
      <dgm:prSet presAssocID="{7C430385-127B-411F-BC12-5B36C47869DD}" presName="parTx" presStyleLbl="alignNode1" presStyleIdx="0" presStyleCnt="2" custLinFactNeighborX="-11890" custLinFactNeighborY="1903">
        <dgm:presLayoutVars>
          <dgm:chMax val="0"/>
          <dgm:chPref val="0"/>
          <dgm:bulletEnabled val="1"/>
        </dgm:presLayoutVars>
      </dgm:prSet>
      <dgm:spPr/>
      <dgm:t>
        <a:bodyPr/>
        <a:lstStyle/>
        <a:p>
          <a:endParaRPr lang="en-US"/>
        </a:p>
      </dgm:t>
    </dgm:pt>
    <dgm:pt modelId="{A5B6CFE0-60A8-4D2E-977C-F880017C84A5}" type="pres">
      <dgm:prSet presAssocID="{7C430385-127B-411F-BC12-5B36C47869DD}" presName="desTx" presStyleLbl="alignAccFollowNode1" presStyleIdx="0" presStyleCnt="2">
        <dgm:presLayoutVars>
          <dgm:bulletEnabled val="1"/>
        </dgm:presLayoutVars>
      </dgm:prSet>
      <dgm:spPr/>
      <dgm:t>
        <a:bodyPr/>
        <a:lstStyle/>
        <a:p>
          <a:endParaRPr lang="en-US"/>
        </a:p>
      </dgm:t>
    </dgm:pt>
    <dgm:pt modelId="{6EDABF5E-B70C-46D5-BD6B-2DE1E6CE59AB}" type="pres">
      <dgm:prSet presAssocID="{47E18CF1-B3C7-4D94-8C46-9DE3F2CEC989}" presName="space" presStyleCnt="0"/>
      <dgm:spPr/>
      <dgm:t>
        <a:bodyPr/>
        <a:lstStyle/>
        <a:p>
          <a:endParaRPr lang="en-US"/>
        </a:p>
      </dgm:t>
    </dgm:pt>
    <dgm:pt modelId="{B6ACCD37-AA15-4113-96A9-04B317023D3F}" type="pres">
      <dgm:prSet presAssocID="{D98CB64A-FFC1-4E5D-B529-DEA393168D2F}" presName="composite" presStyleCnt="0"/>
      <dgm:spPr/>
      <dgm:t>
        <a:bodyPr/>
        <a:lstStyle/>
        <a:p>
          <a:endParaRPr lang="en-US"/>
        </a:p>
      </dgm:t>
    </dgm:pt>
    <dgm:pt modelId="{3C1E0C30-CE1E-48B5-A4FB-2815E939AC11}" type="pres">
      <dgm:prSet presAssocID="{D98CB64A-FFC1-4E5D-B529-DEA393168D2F}" presName="parTx" presStyleLbl="alignNode1" presStyleIdx="1" presStyleCnt="2">
        <dgm:presLayoutVars>
          <dgm:chMax val="0"/>
          <dgm:chPref val="0"/>
          <dgm:bulletEnabled val="1"/>
        </dgm:presLayoutVars>
      </dgm:prSet>
      <dgm:spPr/>
      <dgm:t>
        <a:bodyPr/>
        <a:lstStyle/>
        <a:p>
          <a:endParaRPr lang="en-US"/>
        </a:p>
      </dgm:t>
    </dgm:pt>
    <dgm:pt modelId="{186ADF2A-9AE8-423D-878F-22CA5FF4DABE}" type="pres">
      <dgm:prSet presAssocID="{D98CB64A-FFC1-4E5D-B529-DEA393168D2F}" presName="desTx" presStyleLbl="alignAccFollowNode1" presStyleIdx="1" presStyleCnt="2">
        <dgm:presLayoutVars>
          <dgm:bulletEnabled val="1"/>
        </dgm:presLayoutVars>
      </dgm:prSet>
      <dgm:spPr/>
      <dgm:t>
        <a:bodyPr/>
        <a:lstStyle/>
        <a:p>
          <a:endParaRPr lang="en-US"/>
        </a:p>
      </dgm:t>
    </dgm:pt>
  </dgm:ptLst>
  <dgm:cxnLst>
    <dgm:cxn modelId="{DA797041-E6ED-44B4-9975-30B979762807}" srcId="{D98CB64A-FFC1-4E5D-B529-DEA393168D2F}" destId="{E683AF72-AE89-41B3-94E7-C981F0CD8085}" srcOrd="0" destOrd="0" parTransId="{D45B7558-323A-4465-9219-DEF6A059A8C6}" sibTransId="{0D5AB40C-D321-477B-9A56-9D40DD905E33}"/>
    <dgm:cxn modelId="{F5C60491-10FD-424D-9D1B-E4198975E1AD}" type="presOf" srcId="{4CF7473E-0163-48B2-901C-F147FC187A0B}" destId="{A5B6CFE0-60A8-4D2E-977C-F880017C84A5}" srcOrd="0" destOrd="2" presId="urn:microsoft.com/office/officeart/2005/8/layout/hList1"/>
    <dgm:cxn modelId="{1BD7E06B-9E3F-4E38-843B-F0ED71DF1C70}" type="presOf" srcId="{D98CB64A-FFC1-4E5D-B529-DEA393168D2F}" destId="{3C1E0C30-CE1E-48B5-A4FB-2815E939AC11}" srcOrd="0" destOrd="0" presId="urn:microsoft.com/office/officeart/2005/8/layout/hList1"/>
    <dgm:cxn modelId="{56BA3E71-7735-4605-8DE4-771EE97D102D}" srcId="{D98CB64A-FFC1-4E5D-B529-DEA393168D2F}" destId="{A2CFE3EC-3B05-4997-8AC7-263C118693EE}" srcOrd="3" destOrd="0" parTransId="{5BAB24A3-1010-4720-B3F0-5D90F9824669}" sibTransId="{6F5CC944-8476-4B9D-95CF-A1AE654A4961}"/>
    <dgm:cxn modelId="{06ADB2BE-0690-4A6C-9156-9CA3F2F6016A}" type="presOf" srcId="{1E1BF2B9-4DE3-4F12-9652-2F8A905605AE}" destId="{186ADF2A-9AE8-423D-878F-22CA5FF4DABE}" srcOrd="0" destOrd="2" presId="urn:microsoft.com/office/officeart/2005/8/layout/hList1"/>
    <dgm:cxn modelId="{433F9195-BF87-428A-B3F4-ED1466D6BD0C}" type="presOf" srcId="{AE5E25F6-FC56-40C9-A202-2C7C78355A3C}" destId="{2E957815-0F2B-449E-971D-E83BCD69173D}" srcOrd="0" destOrd="0" presId="urn:microsoft.com/office/officeart/2005/8/layout/hList1"/>
    <dgm:cxn modelId="{1EA9EF04-47BB-402D-A89F-103C54E98F19}" type="presOf" srcId="{A2CFE3EC-3B05-4997-8AC7-263C118693EE}" destId="{186ADF2A-9AE8-423D-878F-22CA5FF4DABE}" srcOrd="0" destOrd="3" presId="urn:microsoft.com/office/officeart/2005/8/layout/hList1"/>
    <dgm:cxn modelId="{A24A4F5A-8CCB-4D64-9505-933584BB4DD0}" srcId="{7C430385-127B-411F-BC12-5B36C47869DD}" destId="{7DB0F61A-D642-4235-8143-BEEC3CE07972}" srcOrd="0" destOrd="0" parTransId="{7B6CA017-C5AD-4A93-A433-A265E76D33C9}" sibTransId="{BFFC1820-2CB8-4ED0-9F65-4E1B0FEDD2D0}"/>
    <dgm:cxn modelId="{2AD39260-2E12-4153-9DE0-51F0379FDB7B}" srcId="{AE5E25F6-FC56-40C9-A202-2C7C78355A3C}" destId="{7C430385-127B-411F-BC12-5B36C47869DD}" srcOrd="0" destOrd="0" parTransId="{21E1C662-732B-4AA0-B28B-B0B67D48FD13}" sibTransId="{47E18CF1-B3C7-4D94-8C46-9DE3F2CEC989}"/>
    <dgm:cxn modelId="{B0A20966-BDE9-407E-B93E-EDAC7E263740}" srcId="{7C430385-127B-411F-BC12-5B36C47869DD}" destId="{27EA33A5-839E-4FFF-8C09-1EAE15B74D00}" srcOrd="1" destOrd="0" parTransId="{7F7DBDB7-7C9B-421B-A080-F96142403322}" sibTransId="{34538EA2-B689-4AF5-988C-51E3DB0D9424}"/>
    <dgm:cxn modelId="{5B257BC3-196A-447C-AC01-35DF3EB0EF15}" srcId="{7C430385-127B-411F-BC12-5B36C47869DD}" destId="{4CF7473E-0163-48B2-901C-F147FC187A0B}" srcOrd="2" destOrd="0" parTransId="{93DB33E1-41BE-4322-AA79-2B981C49C7D0}" sibTransId="{DD65C281-06D1-4392-A322-6FE3CC1E6652}"/>
    <dgm:cxn modelId="{5FBD8216-DF0F-42CC-8342-3B810D2CC9B5}" srcId="{D98CB64A-FFC1-4E5D-B529-DEA393168D2F}" destId="{A2C0464C-1398-48B6-9984-229673B02A51}" srcOrd="1" destOrd="0" parTransId="{CB6AA2C0-7725-48A5-BA6C-761F33E7AE5B}" sibTransId="{A1C7F335-545D-40E3-82CE-304E3F72913E}"/>
    <dgm:cxn modelId="{9D12A823-93CC-454E-9338-5E951AE3FA18}" type="presOf" srcId="{7C430385-127B-411F-BC12-5B36C47869DD}" destId="{46C9123D-6DFD-48E3-8131-D9BD06DB1EEF}" srcOrd="0" destOrd="0" presId="urn:microsoft.com/office/officeart/2005/8/layout/hList1"/>
    <dgm:cxn modelId="{EEFB1919-944B-4C54-A5BA-923E8A2272E0}" type="presOf" srcId="{E683AF72-AE89-41B3-94E7-C981F0CD8085}" destId="{186ADF2A-9AE8-423D-878F-22CA5FF4DABE}" srcOrd="0" destOrd="0" presId="urn:microsoft.com/office/officeart/2005/8/layout/hList1"/>
    <dgm:cxn modelId="{F2DA46C4-0860-4699-83B1-81F8A2529DC8}" srcId="{D98CB64A-FFC1-4E5D-B529-DEA393168D2F}" destId="{1E1BF2B9-4DE3-4F12-9652-2F8A905605AE}" srcOrd="2" destOrd="0" parTransId="{CBC3FFEB-756D-4DFB-8270-3B407DDAC213}" sibTransId="{D64A7187-5C3B-4AC5-A7E9-792FC7A6D8D5}"/>
    <dgm:cxn modelId="{2D04258E-7FD0-48BF-94B3-F98B483C3F60}" srcId="{AE5E25F6-FC56-40C9-A202-2C7C78355A3C}" destId="{D98CB64A-FFC1-4E5D-B529-DEA393168D2F}" srcOrd="1" destOrd="0" parTransId="{B400D2D2-12EC-47BD-9FC6-A181579BE72D}" sibTransId="{68B2A444-2596-42DE-A964-76BF904FD508}"/>
    <dgm:cxn modelId="{EC0F298D-8AC7-499E-842C-29F1F757539A}" type="presOf" srcId="{7DB0F61A-D642-4235-8143-BEEC3CE07972}" destId="{A5B6CFE0-60A8-4D2E-977C-F880017C84A5}" srcOrd="0" destOrd="0" presId="urn:microsoft.com/office/officeart/2005/8/layout/hList1"/>
    <dgm:cxn modelId="{1E7FCD33-B78C-44DE-84BC-7EBAD7343590}" type="presOf" srcId="{A2C0464C-1398-48B6-9984-229673B02A51}" destId="{186ADF2A-9AE8-423D-878F-22CA5FF4DABE}" srcOrd="0" destOrd="1" presId="urn:microsoft.com/office/officeart/2005/8/layout/hList1"/>
    <dgm:cxn modelId="{F374E907-C230-4865-872A-6A005B4FFF74}" type="presOf" srcId="{27EA33A5-839E-4FFF-8C09-1EAE15B74D00}" destId="{A5B6CFE0-60A8-4D2E-977C-F880017C84A5}" srcOrd="0" destOrd="1" presId="urn:microsoft.com/office/officeart/2005/8/layout/hList1"/>
    <dgm:cxn modelId="{05693992-1B6A-4CE7-9951-ED484F0E6216}" type="presParOf" srcId="{2E957815-0F2B-449E-971D-E83BCD69173D}" destId="{ED9E45E5-5F2D-4F3F-8828-5B51EE85D2E5}" srcOrd="0" destOrd="0" presId="urn:microsoft.com/office/officeart/2005/8/layout/hList1"/>
    <dgm:cxn modelId="{202A2820-C9ED-4C4A-8256-AF551FC9E06F}" type="presParOf" srcId="{ED9E45E5-5F2D-4F3F-8828-5B51EE85D2E5}" destId="{46C9123D-6DFD-48E3-8131-D9BD06DB1EEF}" srcOrd="0" destOrd="0" presId="urn:microsoft.com/office/officeart/2005/8/layout/hList1"/>
    <dgm:cxn modelId="{7ABFD5BE-1293-437D-9313-BEC3A426B3B0}" type="presParOf" srcId="{ED9E45E5-5F2D-4F3F-8828-5B51EE85D2E5}" destId="{A5B6CFE0-60A8-4D2E-977C-F880017C84A5}" srcOrd="1" destOrd="0" presId="urn:microsoft.com/office/officeart/2005/8/layout/hList1"/>
    <dgm:cxn modelId="{0700A878-4755-43AB-B497-7E0959E2D26A}" type="presParOf" srcId="{2E957815-0F2B-449E-971D-E83BCD69173D}" destId="{6EDABF5E-B70C-46D5-BD6B-2DE1E6CE59AB}" srcOrd="1" destOrd="0" presId="urn:microsoft.com/office/officeart/2005/8/layout/hList1"/>
    <dgm:cxn modelId="{220C45BD-468A-42C9-9BA3-002ADF793989}" type="presParOf" srcId="{2E957815-0F2B-449E-971D-E83BCD69173D}" destId="{B6ACCD37-AA15-4113-96A9-04B317023D3F}" srcOrd="2" destOrd="0" presId="urn:microsoft.com/office/officeart/2005/8/layout/hList1"/>
    <dgm:cxn modelId="{9BF7795D-CA8C-4B2B-A2EE-004BB38067F8}" type="presParOf" srcId="{B6ACCD37-AA15-4113-96A9-04B317023D3F}" destId="{3C1E0C30-CE1E-48B5-A4FB-2815E939AC11}" srcOrd="0" destOrd="0" presId="urn:microsoft.com/office/officeart/2005/8/layout/hList1"/>
    <dgm:cxn modelId="{987F8FC2-8DFF-4211-8E73-175412D094B2}" type="presParOf" srcId="{B6ACCD37-AA15-4113-96A9-04B317023D3F}" destId="{186ADF2A-9AE8-423D-878F-22CA5FF4DA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E02B97-097E-41B2-B990-D49E9BB5A3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6E2D1CC-1183-4971-B574-7838BDAB819E}">
      <dgm:prSet phldrT="[Text]" custT="1"/>
      <dgm:spPr/>
      <dgm:t>
        <a:bodyPr/>
        <a:lstStyle/>
        <a:p>
          <a:r>
            <a:rPr lang="en-US" sz="4000" dirty="0" smtClean="0"/>
            <a:t>Level 1</a:t>
          </a:r>
          <a:endParaRPr lang="en-US" sz="4000" dirty="0"/>
        </a:p>
      </dgm:t>
    </dgm:pt>
    <dgm:pt modelId="{4EACB217-490B-47BA-9D39-872BC718BC14}" type="parTrans" cxnId="{8D2265CF-69F0-4B44-9C21-90552F22592B}">
      <dgm:prSet/>
      <dgm:spPr/>
      <dgm:t>
        <a:bodyPr/>
        <a:lstStyle/>
        <a:p>
          <a:endParaRPr lang="en-US"/>
        </a:p>
      </dgm:t>
    </dgm:pt>
    <dgm:pt modelId="{A5427472-8922-4834-B84C-64DFA6A4FCE2}" type="sibTrans" cxnId="{8D2265CF-69F0-4B44-9C21-90552F22592B}">
      <dgm:prSet/>
      <dgm:spPr/>
      <dgm:t>
        <a:bodyPr/>
        <a:lstStyle/>
        <a:p>
          <a:endParaRPr lang="en-US"/>
        </a:p>
      </dgm:t>
    </dgm:pt>
    <dgm:pt modelId="{6836B562-2653-47A1-9253-374AC186413B}">
      <dgm:prSet phldrT="[Text]" custT="1"/>
      <dgm:spPr/>
      <dgm:t>
        <a:bodyPr/>
        <a:lstStyle/>
        <a:p>
          <a:r>
            <a:rPr lang="en-US" sz="1800" dirty="0" smtClean="0">
              <a:solidFill>
                <a:schemeClr val="tx2"/>
              </a:solidFill>
            </a:rPr>
            <a:t>Not Yet Content-Ready - Substantial Support Needed</a:t>
          </a:r>
          <a:endParaRPr lang="en-US" sz="1800" dirty="0">
            <a:solidFill>
              <a:schemeClr val="tx2"/>
            </a:solidFill>
          </a:endParaRPr>
        </a:p>
      </dgm:t>
    </dgm:pt>
    <dgm:pt modelId="{9E93BF97-8088-4087-8E40-24502A637F47}" type="parTrans" cxnId="{B0FFFB51-724F-4123-8AD0-A02FF1E8D7BA}">
      <dgm:prSet/>
      <dgm:spPr/>
      <dgm:t>
        <a:bodyPr/>
        <a:lstStyle/>
        <a:p>
          <a:endParaRPr lang="en-US"/>
        </a:p>
      </dgm:t>
    </dgm:pt>
    <dgm:pt modelId="{52506441-3C05-4993-84F6-3AC846CC51DC}" type="sibTrans" cxnId="{B0FFFB51-724F-4123-8AD0-A02FF1E8D7BA}">
      <dgm:prSet/>
      <dgm:spPr/>
      <dgm:t>
        <a:bodyPr/>
        <a:lstStyle/>
        <a:p>
          <a:endParaRPr lang="en-US"/>
        </a:p>
      </dgm:t>
    </dgm:pt>
    <dgm:pt modelId="{D6E85F20-CD06-4883-897B-7C6E5F745252}">
      <dgm:prSet phldrT="[Text]" custT="1"/>
      <dgm:spPr/>
      <dgm:t>
        <a:bodyPr/>
        <a:lstStyle/>
        <a:p>
          <a:r>
            <a:rPr lang="en-US" sz="1800" dirty="0" smtClean="0">
              <a:solidFill>
                <a:schemeClr val="tx2"/>
              </a:solidFill>
            </a:rPr>
            <a:t>K-12 &amp; higher education may offer interventions</a:t>
          </a:r>
          <a:endParaRPr lang="en-US" sz="1800" dirty="0">
            <a:solidFill>
              <a:schemeClr val="tx2"/>
            </a:solidFill>
          </a:endParaRPr>
        </a:p>
      </dgm:t>
    </dgm:pt>
    <dgm:pt modelId="{505961B2-CAC9-49B2-A049-8F717A8AFFFD}" type="parTrans" cxnId="{F03EEBB5-16C8-457E-B1E0-98632E9B45D9}">
      <dgm:prSet/>
      <dgm:spPr/>
      <dgm:t>
        <a:bodyPr/>
        <a:lstStyle/>
        <a:p>
          <a:endParaRPr lang="en-US"/>
        </a:p>
      </dgm:t>
    </dgm:pt>
    <dgm:pt modelId="{E3B1340F-DF87-4EA4-B677-2B71F2B9F38D}" type="sibTrans" cxnId="{F03EEBB5-16C8-457E-B1E0-98632E9B45D9}">
      <dgm:prSet/>
      <dgm:spPr/>
      <dgm:t>
        <a:bodyPr/>
        <a:lstStyle/>
        <a:p>
          <a:endParaRPr lang="en-US"/>
        </a:p>
      </dgm:t>
    </dgm:pt>
    <dgm:pt modelId="{A41F9B82-9301-49B8-AD85-086BD43DFB55}">
      <dgm:prSet phldrT="[Text]" custT="1"/>
      <dgm:spPr/>
      <dgm:t>
        <a:bodyPr/>
        <a:lstStyle/>
        <a:p>
          <a:r>
            <a:rPr lang="en-US" sz="4000" dirty="0" smtClean="0"/>
            <a:t>Level 2</a:t>
          </a:r>
          <a:endParaRPr lang="en-US" sz="4000" dirty="0"/>
        </a:p>
      </dgm:t>
    </dgm:pt>
    <dgm:pt modelId="{780E694C-689A-4C2B-B660-6AF903C59001}" type="parTrans" cxnId="{0130C1E7-87FA-4A8E-9FDE-5CAAD348E573}">
      <dgm:prSet/>
      <dgm:spPr/>
      <dgm:t>
        <a:bodyPr/>
        <a:lstStyle/>
        <a:p>
          <a:endParaRPr lang="en-US"/>
        </a:p>
      </dgm:t>
    </dgm:pt>
    <dgm:pt modelId="{020A5A95-1546-493E-88E3-4107889DD826}" type="sibTrans" cxnId="{0130C1E7-87FA-4A8E-9FDE-5CAAD348E573}">
      <dgm:prSet/>
      <dgm:spPr/>
      <dgm:t>
        <a:bodyPr/>
        <a:lstStyle/>
        <a:p>
          <a:endParaRPr lang="en-US"/>
        </a:p>
      </dgm:t>
    </dgm:pt>
    <dgm:pt modelId="{1594CE3D-F537-434C-A9A4-EC8ECB476074}">
      <dgm:prSet phldrT="[Text]" custT="1"/>
      <dgm:spPr/>
      <dgm:t>
        <a:bodyPr/>
        <a:lstStyle/>
        <a:p>
          <a:r>
            <a:rPr lang="en-US" sz="1800" dirty="0" smtClean="0">
              <a:solidFill>
                <a:schemeClr val="tx2"/>
              </a:solidFill>
            </a:rPr>
            <a:t>Not Yet Content-Ready – Support Needed</a:t>
          </a:r>
          <a:endParaRPr lang="en-US" sz="1800" dirty="0">
            <a:solidFill>
              <a:schemeClr val="tx2"/>
            </a:solidFill>
          </a:endParaRPr>
        </a:p>
      </dgm:t>
    </dgm:pt>
    <dgm:pt modelId="{8F8E01D3-1B25-4BA8-931C-FC64C02D5254}" type="parTrans" cxnId="{263B8F33-3B59-4C8C-828C-6B3E760729A5}">
      <dgm:prSet/>
      <dgm:spPr/>
      <dgm:t>
        <a:bodyPr/>
        <a:lstStyle/>
        <a:p>
          <a:endParaRPr lang="en-US"/>
        </a:p>
      </dgm:t>
    </dgm:pt>
    <dgm:pt modelId="{C2EDD2F0-82E3-43CE-A447-4946D088D151}" type="sibTrans" cxnId="{263B8F33-3B59-4C8C-828C-6B3E760729A5}">
      <dgm:prSet/>
      <dgm:spPr/>
      <dgm:t>
        <a:bodyPr/>
        <a:lstStyle/>
        <a:p>
          <a:endParaRPr lang="en-US"/>
        </a:p>
      </dgm:t>
    </dgm:pt>
    <dgm:pt modelId="{D283E5DA-530A-4403-B723-D1065297DB30}">
      <dgm:prSet phldrT="[Text]" custT="1"/>
      <dgm:spPr/>
      <dgm:t>
        <a:bodyPr/>
        <a:lstStyle/>
        <a:p>
          <a:r>
            <a:rPr lang="en-US" sz="1800" dirty="0" smtClean="0">
              <a:solidFill>
                <a:schemeClr val="tx2"/>
              </a:solidFill>
            </a:rPr>
            <a:t>Transition courses or other supports for Grade 12,  retesting option for states</a:t>
          </a:r>
          <a:endParaRPr lang="en-US" sz="1800" dirty="0">
            <a:solidFill>
              <a:schemeClr val="tx2"/>
            </a:solidFill>
          </a:endParaRPr>
        </a:p>
      </dgm:t>
    </dgm:pt>
    <dgm:pt modelId="{07C277DD-DC37-467D-BB2E-498BCC3A5201}" type="parTrans" cxnId="{61F64331-62B1-4AD1-A44A-AF16ECC476CC}">
      <dgm:prSet/>
      <dgm:spPr/>
      <dgm:t>
        <a:bodyPr/>
        <a:lstStyle/>
        <a:p>
          <a:endParaRPr lang="en-US"/>
        </a:p>
      </dgm:t>
    </dgm:pt>
    <dgm:pt modelId="{C1AEF8DB-92AB-4A39-90E9-09356D5A6F28}" type="sibTrans" cxnId="{61F64331-62B1-4AD1-A44A-AF16ECC476CC}">
      <dgm:prSet/>
      <dgm:spPr/>
      <dgm:t>
        <a:bodyPr/>
        <a:lstStyle/>
        <a:p>
          <a:endParaRPr lang="en-US"/>
        </a:p>
      </dgm:t>
    </dgm:pt>
    <dgm:pt modelId="{27449EB9-BE9B-42FA-8589-D4DB20B4C4F0}">
      <dgm:prSet phldrT="[Text]" custT="1"/>
      <dgm:spPr/>
      <dgm:t>
        <a:bodyPr/>
        <a:lstStyle/>
        <a:p>
          <a:r>
            <a:rPr lang="en-US" sz="4000" dirty="0" smtClean="0"/>
            <a:t>Level 3</a:t>
          </a:r>
          <a:endParaRPr lang="en-US" sz="4000" dirty="0"/>
        </a:p>
      </dgm:t>
    </dgm:pt>
    <dgm:pt modelId="{352E644C-89E8-42E5-A401-AC9D73F0581E}" type="parTrans" cxnId="{DDBF8571-905C-4869-AAFE-9FF80CAEABB5}">
      <dgm:prSet/>
      <dgm:spPr/>
      <dgm:t>
        <a:bodyPr/>
        <a:lstStyle/>
        <a:p>
          <a:endParaRPr lang="en-US"/>
        </a:p>
      </dgm:t>
    </dgm:pt>
    <dgm:pt modelId="{CE01F370-8800-4272-8D70-1619B548D2E2}" type="sibTrans" cxnId="{DDBF8571-905C-4869-AAFE-9FF80CAEABB5}">
      <dgm:prSet/>
      <dgm:spPr/>
      <dgm:t>
        <a:bodyPr/>
        <a:lstStyle/>
        <a:p>
          <a:endParaRPr lang="en-US"/>
        </a:p>
      </dgm:t>
    </dgm:pt>
    <dgm:pt modelId="{18B4B80B-19A6-420F-9900-881BD6602FCC}">
      <dgm:prSet phldrT="[Text]" custT="1"/>
      <dgm:spPr/>
      <dgm:t>
        <a:bodyPr/>
        <a:lstStyle/>
        <a:p>
          <a:r>
            <a:rPr lang="en-US" sz="1800" dirty="0" smtClean="0">
              <a:solidFill>
                <a:schemeClr val="tx2"/>
              </a:solidFill>
            </a:rPr>
            <a:t>Conditionally Content-Ready/Exempt from Developmental </a:t>
          </a:r>
          <a:endParaRPr lang="en-US" sz="1800" dirty="0">
            <a:solidFill>
              <a:schemeClr val="tx2"/>
            </a:solidFill>
          </a:endParaRPr>
        </a:p>
      </dgm:t>
    </dgm:pt>
    <dgm:pt modelId="{26483293-8503-4A89-A21E-E1CEB5DD903F}" type="parTrans" cxnId="{B2C908EA-13AB-4420-9D91-B488DEFA1500}">
      <dgm:prSet/>
      <dgm:spPr/>
      <dgm:t>
        <a:bodyPr/>
        <a:lstStyle/>
        <a:p>
          <a:endParaRPr lang="en-US"/>
        </a:p>
      </dgm:t>
    </dgm:pt>
    <dgm:pt modelId="{CF80A4C1-21CD-4B99-9B2C-B164FC029A3F}" type="sibTrans" cxnId="{B2C908EA-13AB-4420-9D91-B488DEFA1500}">
      <dgm:prSet/>
      <dgm:spPr/>
      <dgm:t>
        <a:bodyPr/>
        <a:lstStyle/>
        <a:p>
          <a:endParaRPr lang="en-US"/>
        </a:p>
      </dgm:t>
    </dgm:pt>
    <dgm:pt modelId="{3CCD8046-E040-420C-9E20-08878010A319}">
      <dgm:prSet phldrT="[Text]" custT="1"/>
      <dgm:spPr/>
      <dgm:t>
        <a:bodyPr/>
        <a:lstStyle/>
        <a:p>
          <a:r>
            <a:rPr lang="en-US" sz="1800" dirty="0" smtClean="0">
              <a:solidFill>
                <a:schemeClr val="tx2"/>
              </a:solidFill>
            </a:rPr>
            <a:t>In each state, K-12 and higher ed must jointly develop Grade 12 requirements for students to earn exemption</a:t>
          </a:r>
          <a:endParaRPr lang="en-US" sz="1800" dirty="0">
            <a:solidFill>
              <a:schemeClr val="tx2"/>
            </a:solidFill>
          </a:endParaRPr>
        </a:p>
      </dgm:t>
    </dgm:pt>
    <dgm:pt modelId="{9645425A-D557-44F2-A539-248B7EA144D4}" type="parTrans" cxnId="{73F1D91E-1F8B-4BAA-8B86-417F8849B693}">
      <dgm:prSet/>
      <dgm:spPr/>
      <dgm:t>
        <a:bodyPr/>
        <a:lstStyle/>
        <a:p>
          <a:endParaRPr lang="en-US"/>
        </a:p>
      </dgm:t>
    </dgm:pt>
    <dgm:pt modelId="{B8CEC43A-D609-48CB-BBE6-6DF0A27C1D8B}" type="sibTrans" cxnId="{73F1D91E-1F8B-4BAA-8B86-417F8849B693}">
      <dgm:prSet/>
      <dgm:spPr/>
      <dgm:t>
        <a:bodyPr/>
        <a:lstStyle/>
        <a:p>
          <a:endParaRPr lang="en-US"/>
        </a:p>
      </dgm:t>
    </dgm:pt>
    <dgm:pt modelId="{FEA6BA3F-F72F-447E-BBB4-E0CA2F9F47B1}">
      <dgm:prSet phldrT="[Text]" custT="1"/>
      <dgm:spPr/>
      <dgm:t>
        <a:bodyPr/>
        <a:lstStyle/>
        <a:p>
          <a:r>
            <a:rPr lang="en-US" sz="4000" dirty="0" smtClean="0"/>
            <a:t>Level 4</a:t>
          </a:r>
          <a:endParaRPr lang="en-US" sz="4000" dirty="0"/>
        </a:p>
      </dgm:t>
    </dgm:pt>
    <dgm:pt modelId="{2102FB70-4045-4033-A805-6F0515154AF8}" type="parTrans" cxnId="{BCBB2E78-6E99-4D23-9AF3-F1B52DE9873B}">
      <dgm:prSet/>
      <dgm:spPr/>
      <dgm:t>
        <a:bodyPr/>
        <a:lstStyle/>
        <a:p>
          <a:endParaRPr lang="en-US"/>
        </a:p>
      </dgm:t>
    </dgm:pt>
    <dgm:pt modelId="{1CADBF90-7066-4C81-8B47-E245B16574AF}" type="sibTrans" cxnId="{BCBB2E78-6E99-4D23-9AF3-F1B52DE9873B}">
      <dgm:prSet/>
      <dgm:spPr/>
      <dgm:t>
        <a:bodyPr/>
        <a:lstStyle/>
        <a:p>
          <a:endParaRPr lang="en-US"/>
        </a:p>
      </dgm:t>
    </dgm:pt>
    <dgm:pt modelId="{D2FECF46-1AEC-4BD1-9480-8C8311E62693}">
      <dgm:prSet phldrT="[Text]" custT="1"/>
      <dgm:spPr/>
      <dgm:t>
        <a:bodyPr/>
        <a:lstStyle/>
        <a:p>
          <a:r>
            <a:rPr lang="en-US" sz="1800" dirty="0" smtClean="0">
              <a:solidFill>
                <a:schemeClr val="tx2"/>
              </a:solidFill>
            </a:rPr>
            <a:t>Content-Ready/Exempt from Developmental</a:t>
          </a:r>
          <a:endParaRPr lang="en-US" sz="1800" dirty="0">
            <a:solidFill>
              <a:schemeClr val="tx2"/>
            </a:solidFill>
          </a:endParaRPr>
        </a:p>
      </dgm:t>
    </dgm:pt>
    <dgm:pt modelId="{BA7C1EC2-52EE-4B58-A002-BBEC2821158C}" type="parTrans" cxnId="{5EECF309-7E9B-4C27-A0F1-D0C86BC474C2}">
      <dgm:prSet/>
      <dgm:spPr/>
      <dgm:t>
        <a:bodyPr/>
        <a:lstStyle/>
        <a:p>
          <a:endParaRPr lang="en-US"/>
        </a:p>
      </dgm:t>
    </dgm:pt>
    <dgm:pt modelId="{0A3D8BEF-C243-4C6D-8428-EC844C7ED60A}" type="sibTrans" cxnId="{5EECF309-7E9B-4C27-A0F1-D0C86BC474C2}">
      <dgm:prSet/>
      <dgm:spPr/>
      <dgm:t>
        <a:bodyPr/>
        <a:lstStyle/>
        <a:p>
          <a:endParaRPr lang="en-US"/>
        </a:p>
      </dgm:t>
    </dgm:pt>
    <dgm:pt modelId="{17B5582C-B9F3-4ECE-95D6-41E00547D0C2}">
      <dgm:prSet phldrT="[Text]" custT="1"/>
      <dgm:spPr/>
      <dgm:t>
        <a:bodyPr/>
        <a:lstStyle/>
        <a:p>
          <a:r>
            <a:rPr lang="en-US" sz="1800" dirty="0" smtClean="0">
              <a:solidFill>
                <a:schemeClr val="tx2"/>
              </a:solidFill>
            </a:rPr>
            <a:t>K-12 and higher education may jointly set Grade 12 requirements to retain exemption (optional for states)</a:t>
          </a:r>
          <a:endParaRPr lang="en-US" sz="1800" dirty="0">
            <a:solidFill>
              <a:schemeClr val="tx2"/>
            </a:solidFill>
          </a:endParaRPr>
        </a:p>
      </dgm:t>
    </dgm:pt>
    <dgm:pt modelId="{5D6DB025-F87E-44DB-924F-53C701274E3D}" type="parTrans" cxnId="{287F6429-0564-4834-AEF8-A6559DABE65B}">
      <dgm:prSet/>
      <dgm:spPr/>
      <dgm:t>
        <a:bodyPr/>
        <a:lstStyle/>
        <a:p>
          <a:endParaRPr lang="en-US"/>
        </a:p>
      </dgm:t>
    </dgm:pt>
    <dgm:pt modelId="{47F6A8A1-396D-45EA-BEE6-C08434427D2B}" type="sibTrans" cxnId="{287F6429-0564-4834-AEF8-A6559DABE65B}">
      <dgm:prSet/>
      <dgm:spPr/>
      <dgm:t>
        <a:bodyPr/>
        <a:lstStyle/>
        <a:p>
          <a:endParaRPr lang="en-US"/>
        </a:p>
      </dgm:t>
    </dgm:pt>
    <dgm:pt modelId="{A817DC6C-AC30-4031-AC9B-36A074187131}" type="pres">
      <dgm:prSet presAssocID="{51E02B97-097E-41B2-B990-D49E9BB5A387}" presName="Name0" presStyleCnt="0">
        <dgm:presLayoutVars>
          <dgm:dir/>
          <dgm:animLvl val="lvl"/>
          <dgm:resizeHandles val="exact"/>
        </dgm:presLayoutVars>
      </dgm:prSet>
      <dgm:spPr/>
      <dgm:t>
        <a:bodyPr/>
        <a:lstStyle/>
        <a:p>
          <a:endParaRPr lang="en-US"/>
        </a:p>
      </dgm:t>
    </dgm:pt>
    <dgm:pt modelId="{3A328E25-EC56-45BD-9B06-9E4D28C39305}" type="pres">
      <dgm:prSet presAssocID="{D6E2D1CC-1183-4971-B574-7838BDAB819E}" presName="linNode" presStyleCnt="0"/>
      <dgm:spPr/>
    </dgm:pt>
    <dgm:pt modelId="{D35065F3-6C28-483B-A672-5C5616D37FEF}" type="pres">
      <dgm:prSet presAssocID="{D6E2D1CC-1183-4971-B574-7838BDAB819E}" presName="parentText" presStyleLbl="node1" presStyleIdx="0" presStyleCnt="4" custScaleX="67509">
        <dgm:presLayoutVars>
          <dgm:chMax val="1"/>
          <dgm:bulletEnabled val="1"/>
        </dgm:presLayoutVars>
      </dgm:prSet>
      <dgm:spPr/>
      <dgm:t>
        <a:bodyPr/>
        <a:lstStyle/>
        <a:p>
          <a:endParaRPr lang="en-US"/>
        </a:p>
      </dgm:t>
    </dgm:pt>
    <dgm:pt modelId="{BEBD3FC7-0426-4301-B50C-5AEE9A220757}" type="pres">
      <dgm:prSet presAssocID="{D6E2D1CC-1183-4971-B574-7838BDAB819E}" presName="descendantText" presStyleLbl="alignAccFollowNode1" presStyleIdx="0" presStyleCnt="4" custScaleX="119322">
        <dgm:presLayoutVars>
          <dgm:bulletEnabled val="1"/>
        </dgm:presLayoutVars>
      </dgm:prSet>
      <dgm:spPr/>
      <dgm:t>
        <a:bodyPr/>
        <a:lstStyle/>
        <a:p>
          <a:endParaRPr lang="en-US"/>
        </a:p>
      </dgm:t>
    </dgm:pt>
    <dgm:pt modelId="{244C0C8A-8247-48F6-BE44-0E72AAB106EB}" type="pres">
      <dgm:prSet presAssocID="{A5427472-8922-4834-B84C-64DFA6A4FCE2}" presName="sp" presStyleCnt="0"/>
      <dgm:spPr/>
    </dgm:pt>
    <dgm:pt modelId="{33F94893-4A5E-4AFC-9794-9E8D9380BD72}" type="pres">
      <dgm:prSet presAssocID="{A41F9B82-9301-49B8-AD85-086BD43DFB55}" presName="linNode" presStyleCnt="0"/>
      <dgm:spPr/>
    </dgm:pt>
    <dgm:pt modelId="{964E23FD-5977-48D3-BDF9-4D2D8FC90CB7}" type="pres">
      <dgm:prSet presAssocID="{A41F9B82-9301-49B8-AD85-086BD43DFB55}" presName="parentText" presStyleLbl="node1" presStyleIdx="1" presStyleCnt="4" custScaleX="69763">
        <dgm:presLayoutVars>
          <dgm:chMax val="1"/>
          <dgm:bulletEnabled val="1"/>
        </dgm:presLayoutVars>
      </dgm:prSet>
      <dgm:spPr/>
      <dgm:t>
        <a:bodyPr/>
        <a:lstStyle/>
        <a:p>
          <a:endParaRPr lang="en-US"/>
        </a:p>
      </dgm:t>
    </dgm:pt>
    <dgm:pt modelId="{DDAEF137-DCBA-4FFC-8D9A-7F6BCDA17C9F}" type="pres">
      <dgm:prSet presAssocID="{A41F9B82-9301-49B8-AD85-086BD43DFB55}" presName="descendantText" presStyleLbl="alignAccFollowNode1" presStyleIdx="1" presStyleCnt="4" custScaleX="121041" custLinFactNeighborX="6432" custLinFactNeighborY="-4334">
        <dgm:presLayoutVars>
          <dgm:bulletEnabled val="1"/>
        </dgm:presLayoutVars>
      </dgm:prSet>
      <dgm:spPr/>
      <dgm:t>
        <a:bodyPr/>
        <a:lstStyle/>
        <a:p>
          <a:endParaRPr lang="en-US"/>
        </a:p>
      </dgm:t>
    </dgm:pt>
    <dgm:pt modelId="{F866387C-1551-4493-8B7F-AA2135433AB0}" type="pres">
      <dgm:prSet presAssocID="{020A5A95-1546-493E-88E3-4107889DD826}" presName="sp" presStyleCnt="0"/>
      <dgm:spPr/>
    </dgm:pt>
    <dgm:pt modelId="{B9187D5B-D3CC-4E29-A4F6-61E05E27CCD7}" type="pres">
      <dgm:prSet presAssocID="{27449EB9-BE9B-42FA-8589-D4DB20B4C4F0}" presName="linNode" presStyleCnt="0"/>
      <dgm:spPr/>
    </dgm:pt>
    <dgm:pt modelId="{AC425A16-1ECC-4A6A-B0F8-A757011C5071}" type="pres">
      <dgm:prSet presAssocID="{27449EB9-BE9B-42FA-8589-D4DB20B4C4F0}" presName="parentText" presStyleLbl="node1" presStyleIdx="2" presStyleCnt="4" custScaleX="72549">
        <dgm:presLayoutVars>
          <dgm:chMax val="1"/>
          <dgm:bulletEnabled val="1"/>
        </dgm:presLayoutVars>
      </dgm:prSet>
      <dgm:spPr/>
      <dgm:t>
        <a:bodyPr/>
        <a:lstStyle/>
        <a:p>
          <a:endParaRPr lang="en-US"/>
        </a:p>
      </dgm:t>
    </dgm:pt>
    <dgm:pt modelId="{29D0DFCE-F501-4E37-B29F-4B592454FE21}" type="pres">
      <dgm:prSet presAssocID="{27449EB9-BE9B-42FA-8589-D4DB20B4C4F0}" presName="descendantText" presStyleLbl="alignAccFollowNode1" presStyleIdx="2" presStyleCnt="4" custScaleX="122770">
        <dgm:presLayoutVars>
          <dgm:bulletEnabled val="1"/>
        </dgm:presLayoutVars>
      </dgm:prSet>
      <dgm:spPr/>
      <dgm:t>
        <a:bodyPr/>
        <a:lstStyle/>
        <a:p>
          <a:endParaRPr lang="en-US"/>
        </a:p>
      </dgm:t>
    </dgm:pt>
    <dgm:pt modelId="{94980FAD-38E6-4118-A2D1-356C26C6C49C}" type="pres">
      <dgm:prSet presAssocID="{CE01F370-8800-4272-8D70-1619B548D2E2}" presName="sp" presStyleCnt="0"/>
      <dgm:spPr/>
    </dgm:pt>
    <dgm:pt modelId="{F5CE6BCE-EB3D-44EA-B953-4911D00FED2B}" type="pres">
      <dgm:prSet presAssocID="{FEA6BA3F-F72F-447E-BBB4-E0CA2F9F47B1}" presName="linNode" presStyleCnt="0"/>
      <dgm:spPr/>
    </dgm:pt>
    <dgm:pt modelId="{07828514-2D2A-4E73-8FF8-90B4170C3C24}" type="pres">
      <dgm:prSet presAssocID="{FEA6BA3F-F72F-447E-BBB4-E0CA2F9F47B1}" presName="parentText" presStyleLbl="node1" presStyleIdx="3" presStyleCnt="4" custScaleX="82780">
        <dgm:presLayoutVars>
          <dgm:chMax val="1"/>
          <dgm:bulletEnabled val="1"/>
        </dgm:presLayoutVars>
      </dgm:prSet>
      <dgm:spPr/>
      <dgm:t>
        <a:bodyPr/>
        <a:lstStyle/>
        <a:p>
          <a:endParaRPr lang="en-US"/>
        </a:p>
      </dgm:t>
    </dgm:pt>
    <dgm:pt modelId="{BFA25E8B-1744-4FFE-8AA3-B8A3950FC8FC}" type="pres">
      <dgm:prSet presAssocID="{FEA6BA3F-F72F-447E-BBB4-E0CA2F9F47B1}" presName="descendantText" presStyleLbl="alignAccFollowNode1" presStyleIdx="3" presStyleCnt="4" custScaleX="145481" custLinFactNeighborX="2765">
        <dgm:presLayoutVars>
          <dgm:bulletEnabled val="1"/>
        </dgm:presLayoutVars>
      </dgm:prSet>
      <dgm:spPr/>
      <dgm:t>
        <a:bodyPr/>
        <a:lstStyle/>
        <a:p>
          <a:endParaRPr lang="en-US"/>
        </a:p>
      </dgm:t>
    </dgm:pt>
  </dgm:ptLst>
  <dgm:cxnLst>
    <dgm:cxn modelId="{75C32B1B-CF97-43F4-A65A-B0A50FABEF18}" type="presOf" srcId="{51E02B97-097E-41B2-B990-D49E9BB5A387}" destId="{A817DC6C-AC30-4031-AC9B-36A074187131}" srcOrd="0" destOrd="0" presId="urn:microsoft.com/office/officeart/2005/8/layout/vList5"/>
    <dgm:cxn modelId="{A946D172-32B5-42AB-A70E-F0B1A9A0A5CE}" type="presOf" srcId="{1594CE3D-F537-434C-A9A4-EC8ECB476074}" destId="{DDAEF137-DCBA-4FFC-8D9A-7F6BCDA17C9F}" srcOrd="0" destOrd="0" presId="urn:microsoft.com/office/officeart/2005/8/layout/vList5"/>
    <dgm:cxn modelId="{7F493436-3E44-42E4-A383-077FC136343D}" type="presOf" srcId="{D6E2D1CC-1183-4971-B574-7838BDAB819E}" destId="{D35065F3-6C28-483B-A672-5C5616D37FEF}" srcOrd="0" destOrd="0" presId="urn:microsoft.com/office/officeart/2005/8/layout/vList5"/>
    <dgm:cxn modelId="{8D2265CF-69F0-4B44-9C21-90552F22592B}" srcId="{51E02B97-097E-41B2-B990-D49E9BB5A387}" destId="{D6E2D1CC-1183-4971-B574-7838BDAB819E}" srcOrd="0" destOrd="0" parTransId="{4EACB217-490B-47BA-9D39-872BC718BC14}" sibTransId="{A5427472-8922-4834-B84C-64DFA6A4FCE2}"/>
    <dgm:cxn modelId="{BCBB2E78-6E99-4D23-9AF3-F1B52DE9873B}" srcId="{51E02B97-097E-41B2-B990-D49E9BB5A387}" destId="{FEA6BA3F-F72F-447E-BBB4-E0CA2F9F47B1}" srcOrd="3" destOrd="0" parTransId="{2102FB70-4045-4033-A805-6F0515154AF8}" sibTransId="{1CADBF90-7066-4C81-8B47-E245B16574AF}"/>
    <dgm:cxn modelId="{DDBF8571-905C-4869-AAFE-9FF80CAEABB5}" srcId="{51E02B97-097E-41B2-B990-D49E9BB5A387}" destId="{27449EB9-BE9B-42FA-8589-D4DB20B4C4F0}" srcOrd="2" destOrd="0" parTransId="{352E644C-89E8-42E5-A401-AC9D73F0581E}" sibTransId="{CE01F370-8800-4272-8D70-1619B548D2E2}"/>
    <dgm:cxn modelId="{57F10A0F-3081-4271-9E00-61F514F8EA19}" type="presOf" srcId="{6836B562-2653-47A1-9253-374AC186413B}" destId="{BEBD3FC7-0426-4301-B50C-5AEE9A220757}" srcOrd="0" destOrd="0" presId="urn:microsoft.com/office/officeart/2005/8/layout/vList5"/>
    <dgm:cxn modelId="{308F2037-D361-4FF0-9730-D6CA242E0E6D}" type="presOf" srcId="{27449EB9-BE9B-42FA-8589-D4DB20B4C4F0}" destId="{AC425A16-1ECC-4A6A-B0F8-A757011C5071}" srcOrd="0" destOrd="0" presId="urn:microsoft.com/office/officeart/2005/8/layout/vList5"/>
    <dgm:cxn modelId="{B0FFFB51-724F-4123-8AD0-A02FF1E8D7BA}" srcId="{D6E2D1CC-1183-4971-B574-7838BDAB819E}" destId="{6836B562-2653-47A1-9253-374AC186413B}" srcOrd="0" destOrd="0" parTransId="{9E93BF97-8088-4087-8E40-24502A637F47}" sibTransId="{52506441-3C05-4993-84F6-3AC846CC51DC}"/>
    <dgm:cxn modelId="{E0ACC3AA-73E0-4059-95E2-0FDDC75DEB48}" type="presOf" srcId="{D2FECF46-1AEC-4BD1-9480-8C8311E62693}" destId="{BFA25E8B-1744-4FFE-8AA3-B8A3950FC8FC}" srcOrd="0" destOrd="0" presId="urn:microsoft.com/office/officeart/2005/8/layout/vList5"/>
    <dgm:cxn modelId="{5EECF309-7E9B-4C27-A0F1-D0C86BC474C2}" srcId="{FEA6BA3F-F72F-447E-BBB4-E0CA2F9F47B1}" destId="{D2FECF46-1AEC-4BD1-9480-8C8311E62693}" srcOrd="0" destOrd="0" parTransId="{BA7C1EC2-52EE-4B58-A002-BBEC2821158C}" sibTransId="{0A3D8BEF-C243-4C6D-8428-EC844C7ED60A}"/>
    <dgm:cxn modelId="{F03EEBB5-16C8-457E-B1E0-98632E9B45D9}" srcId="{D6E2D1CC-1183-4971-B574-7838BDAB819E}" destId="{D6E85F20-CD06-4883-897B-7C6E5F745252}" srcOrd="1" destOrd="0" parTransId="{505961B2-CAC9-49B2-A049-8F717A8AFFFD}" sibTransId="{E3B1340F-DF87-4EA4-B677-2B71F2B9F38D}"/>
    <dgm:cxn modelId="{7D118F20-5988-435A-8109-D9A72227D735}" type="presOf" srcId="{FEA6BA3F-F72F-447E-BBB4-E0CA2F9F47B1}" destId="{07828514-2D2A-4E73-8FF8-90B4170C3C24}" srcOrd="0" destOrd="0" presId="urn:microsoft.com/office/officeart/2005/8/layout/vList5"/>
    <dgm:cxn modelId="{545945DB-6B67-44B5-8047-ED7A30F2CB30}" type="presOf" srcId="{A41F9B82-9301-49B8-AD85-086BD43DFB55}" destId="{964E23FD-5977-48D3-BDF9-4D2D8FC90CB7}" srcOrd="0" destOrd="0" presId="urn:microsoft.com/office/officeart/2005/8/layout/vList5"/>
    <dgm:cxn modelId="{73F1D91E-1F8B-4BAA-8B86-417F8849B693}" srcId="{27449EB9-BE9B-42FA-8589-D4DB20B4C4F0}" destId="{3CCD8046-E040-420C-9E20-08878010A319}" srcOrd="1" destOrd="0" parTransId="{9645425A-D557-44F2-A539-248B7EA144D4}" sibTransId="{B8CEC43A-D609-48CB-BBE6-6DF0A27C1D8B}"/>
    <dgm:cxn modelId="{B2C908EA-13AB-4420-9D91-B488DEFA1500}" srcId="{27449EB9-BE9B-42FA-8589-D4DB20B4C4F0}" destId="{18B4B80B-19A6-420F-9900-881BD6602FCC}" srcOrd="0" destOrd="0" parTransId="{26483293-8503-4A89-A21E-E1CEB5DD903F}" sibTransId="{CF80A4C1-21CD-4B99-9B2C-B164FC029A3F}"/>
    <dgm:cxn modelId="{287F6429-0564-4834-AEF8-A6559DABE65B}" srcId="{FEA6BA3F-F72F-447E-BBB4-E0CA2F9F47B1}" destId="{17B5582C-B9F3-4ECE-95D6-41E00547D0C2}" srcOrd="1" destOrd="0" parTransId="{5D6DB025-F87E-44DB-924F-53C701274E3D}" sibTransId="{47F6A8A1-396D-45EA-BEE6-C08434427D2B}"/>
    <dgm:cxn modelId="{0130C1E7-87FA-4A8E-9FDE-5CAAD348E573}" srcId="{51E02B97-097E-41B2-B990-D49E9BB5A387}" destId="{A41F9B82-9301-49B8-AD85-086BD43DFB55}" srcOrd="1" destOrd="0" parTransId="{780E694C-689A-4C2B-B660-6AF903C59001}" sibTransId="{020A5A95-1546-493E-88E3-4107889DD826}"/>
    <dgm:cxn modelId="{61F64331-62B1-4AD1-A44A-AF16ECC476CC}" srcId="{A41F9B82-9301-49B8-AD85-086BD43DFB55}" destId="{D283E5DA-530A-4403-B723-D1065297DB30}" srcOrd="1" destOrd="0" parTransId="{07C277DD-DC37-467D-BB2E-498BCC3A5201}" sibTransId="{C1AEF8DB-92AB-4A39-90E9-09356D5A6F28}"/>
    <dgm:cxn modelId="{01DEC645-B4CE-4C1D-9E66-69123FED05C0}" type="presOf" srcId="{17B5582C-B9F3-4ECE-95D6-41E00547D0C2}" destId="{BFA25E8B-1744-4FFE-8AA3-B8A3950FC8FC}" srcOrd="0" destOrd="1" presId="urn:microsoft.com/office/officeart/2005/8/layout/vList5"/>
    <dgm:cxn modelId="{149762DC-8BA6-4E31-8E5F-C4A0F30FF761}" type="presOf" srcId="{D6E85F20-CD06-4883-897B-7C6E5F745252}" destId="{BEBD3FC7-0426-4301-B50C-5AEE9A220757}" srcOrd="0" destOrd="1" presId="urn:microsoft.com/office/officeart/2005/8/layout/vList5"/>
    <dgm:cxn modelId="{7217FCC9-1A7C-4EBD-BBBB-A837BB1F8244}" type="presOf" srcId="{3CCD8046-E040-420C-9E20-08878010A319}" destId="{29D0DFCE-F501-4E37-B29F-4B592454FE21}" srcOrd="0" destOrd="1" presId="urn:microsoft.com/office/officeart/2005/8/layout/vList5"/>
    <dgm:cxn modelId="{4ACE4C2D-C9B7-4638-9E52-0C6BA1066EB9}" type="presOf" srcId="{D283E5DA-530A-4403-B723-D1065297DB30}" destId="{DDAEF137-DCBA-4FFC-8D9A-7F6BCDA17C9F}" srcOrd="0" destOrd="1" presId="urn:microsoft.com/office/officeart/2005/8/layout/vList5"/>
    <dgm:cxn modelId="{263B8F33-3B59-4C8C-828C-6B3E760729A5}" srcId="{A41F9B82-9301-49B8-AD85-086BD43DFB55}" destId="{1594CE3D-F537-434C-A9A4-EC8ECB476074}" srcOrd="0" destOrd="0" parTransId="{8F8E01D3-1B25-4BA8-931C-FC64C02D5254}" sibTransId="{C2EDD2F0-82E3-43CE-A447-4946D088D151}"/>
    <dgm:cxn modelId="{A221A4F3-FA82-44EE-8830-EB832C4BC174}" type="presOf" srcId="{18B4B80B-19A6-420F-9900-881BD6602FCC}" destId="{29D0DFCE-F501-4E37-B29F-4B592454FE21}" srcOrd="0" destOrd="0" presId="urn:microsoft.com/office/officeart/2005/8/layout/vList5"/>
    <dgm:cxn modelId="{9B6918A2-0DA7-462E-90F5-97D6857A0166}" type="presParOf" srcId="{A817DC6C-AC30-4031-AC9B-36A074187131}" destId="{3A328E25-EC56-45BD-9B06-9E4D28C39305}" srcOrd="0" destOrd="0" presId="urn:microsoft.com/office/officeart/2005/8/layout/vList5"/>
    <dgm:cxn modelId="{F7C0CE5A-0D6D-49DE-A82F-CED4549DFB57}" type="presParOf" srcId="{3A328E25-EC56-45BD-9B06-9E4D28C39305}" destId="{D35065F3-6C28-483B-A672-5C5616D37FEF}" srcOrd="0" destOrd="0" presId="urn:microsoft.com/office/officeart/2005/8/layout/vList5"/>
    <dgm:cxn modelId="{12E80CF5-2D75-4E0A-BAAF-EB35E501E1D1}" type="presParOf" srcId="{3A328E25-EC56-45BD-9B06-9E4D28C39305}" destId="{BEBD3FC7-0426-4301-B50C-5AEE9A220757}" srcOrd="1" destOrd="0" presId="urn:microsoft.com/office/officeart/2005/8/layout/vList5"/>
    <dgm:cxn modelId="{6851EB5F-5539-431B-B2E4-186E4895CC33}" type="presParOf" srcId="{A817DC6C-AC30-4031-AC9B-36A074187131}" destId="{244C0C8A-8247-48F6-BE44-0E72AAB106EB}" srcOrd="1" destOrd="0" presId="urn:microsoft.com/office/officeart/2005/8/layout/vList5"/>
    <dgm:cxn modelId="{919BA13E-96A5-49F9-9745-E1E628955151}" type="presParOf" srcId="{A817DC6C-AC30-4031-AC9B-36A074187131}" destId="{33F94893-4A5E-4AFC-9794-9E8D9380BD72}" srcOrd="2" destOrd="0" presId="urn:microsoft.com/office/officeart/2005/8/layout/vList5"/>
    <dgm:cxn modelId="{48B40071-FD4C-4243-B679-F85D091DADEB}" type="presParOf" srcId="{33F94893-4A5E-4AFC-9794-9E8D9380BD72}" destId="{964E23FD-5977-48D3-BDF9-4D2D8FC90CB7}" srcOrd="0" destOrd="0" presId="urn:microsoft.com/office/officeart/2005/8/layout/vList5"/>
    <dgm:cxn modelId="{9778D908-5469-4ADC-9328-92B81003C2B9}" type="presParOf" srcId="{33F94893-4A5E-4AFC-9794-9E8D9380BD72}" destId="{DDAEF137-DCBA-4FFC-8D9A-7F6BCDA17C9F}" srcOrd="1" destOrd="0" presId="urn:microsoft.com/office/officeart/2005/8/layout/vList5"/>
    <dgm:cxn modelId="{8678F47F-F78A-4956-AAC5-F818D65A2C28}" type="presParOf" srcId="{A817DC6C-AC30-4031-AC9B-36A074187131}" destId="{F866387C-1551-4493-8B7F-AA2135433AB0}" srcOrd="3" destOrd="0" presId="urn:microsoft.com/office/officeart/2005/8/layout/vList5"/>
    <dgm:cxn modelId="{16DDF77A-1006-4149-BC7D-C420686E7387}" type="presParOf" srcId="{A817DC6C-AC30-4031-AC9B-36A074187131}" destId="{B9187D5B-D3CC-4E29-A4F6-61E05E27CCD7}" srcOrd="4" destOrd="0" presId="urn:microsoft.com/office/officeart/2005/8/layout/vList5"/>
    <dgm:cxn modelId="{F9D8CEE1-BFF7-4ACA-B24A-251757F4795E}" type="presParOf" srcId="{B9187D5B-D3CC-4E29-A4F6-61E05E27CCD7}" destId="{AC425A16-1ECC-4A6A-B0F8-A757011C5071}" srcOrd="0" destOrd="0" presId="urn:microsoft.com/office/officeart/2005/8/layout/vList5"/>
    <dgm:cxn modelId="{E4F2AEF9-1E9E-47DC-A92D-8F231967B619}" type="presParOf" srcId="{B9187D5B-D3CC-4E29-A4F6-61E05E27CCD7}" destId="{29D0DFCE-F501-4E37-B29F-4B592454FE21}" srcOrd="1" destOrd="0" presId="urn:microsoft.com/office/officeart/2005/8/layout/vList5"/>
    <dgm:cxn modelId="{AF7DB045-6F16-401C-B8EB-E45FCA48AC2F}" type="presParOf" srcId="{A817DC6C-AC30-4031-AC9B-36A074187131}" destId="{94980FAD-38E6-4118-A2D1-356C26C6C49C}" srcOrd="5" destOrd="0" presId="urn:microsoft.com/office/officeart/2005/8/layout/vList5"/>
    <dgm:cxn modelId="{2D41E833-1313-4ECD-B8FA-8C73342724E6}" type="presParOf" srcId="{A817DC6C-AC30-4031-AC9B-36A074187131}" destId="{F5CE6BCE-EB3D-44EA-B953-4911D00FED2B}" srcOrd="6" destOrd="0" presId="urn:microsoft.com/office/officeart/2005/8/layout/vList5"/>
    <dgm:cxn modelId="{EFC5806D-116A-4F78-90B6-8FB5F187888C}" type="presParOf" srcId="{F5CE6BCE-EB3D-44EA-B953-4911D00FED2B}" destId="{07828514-2D2A-4E73-8FF8-90B4170C3C24}" srcOrd="0" destOrd="0" presId="urn:microsoft.com/office/officeart/2005/8/layout/vList5"/>
    <dgm:cxn modelId="{6D883458-4B2D-4F8D-A9F8-67C50DB24DFE}" type="presParOf" srcId="{F5CE6BCE-EB3D-44EA-B953-4911D00FED2B}" destId="{BFA25E8B-1744-4FFE-8AA3-B8A3950FC8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99FD72-5C60-48E0-ADD7-4BC73916AA0C}" type="doc">
      <dgm:prSet loTypeId="urn:microsoft.com/office/officeart/2005/8/layout/vList3" loCatId="list" qsTypeId="urn:microsoft.com/office/officeart/2005/8/quickstyle/simple1" qsCatId="simple" csTypeId="urn:microsoft.com/office/officeart/2005/8/colors/accent1_2" csCatId="accent1" phldr="1"/>
      <dgm:spPr/>
    </dgm:pt>
    <dgm:pt modelId="{4AD29995-E92B-4E99-9AE0-38DA2E562409}">
      <dgm:prSet phldrT="[Text]" custT="1"/>
      <dgm:spPr/>
      <dgm:t>
        <a:bodyPr/>
        <a:lstStyle/>
        <a:p>
          <a:pPr marL="0" indent="0"/>
          <a:r>
            <a:rPr lang="en-US" sz="1800" dirty="0" smtClean="0"/>
            <a:t>Maria earns Level 4 on the math assessment. She wants to take Calculus in college so she will take pre-calculus as a senior and may take a placement test  when she arrives at college. </a:t>
          </a:r>
          <a:endParaRPr lang="en-US" sz="1800" dirty="0"/>
        </a:p>
      </dgm:t>
    </dgm:pt>
    <dgm:pt modelId="{CFA7C3D8-B0C7-436F-9738-C243F33C83FF}" type="parTrans" cxnId="{4183697A-ACC0-4861-BCC6-1DCAD5315D28}">
      <dgm:prSet/>
      <dgm:spPr/>
      <dgm:t>
        <a:bodyPr/>
        <a:lstStyle/>
        <a:p>
          <a:endParaRPr lang="en-US"/>
        </a:p>
      </dgm:t>
    </dgm:pt>
    <dgm:pt modelId="{CAD108F3-B7FD-424D-A9CD-E4032B396EA7}" type="sibTrans" cxnId="{4183697A-ACC0-4861-BCC6-1DCAD5315D28}">
      <dgm:prSet/>
      <dgm:spPr/>
      <dgm:t>
        <a:bodyPr/>
        <a:lstStyle/>
        <a:p>
          <a:endParaRPr lang="en-US"/>
        </a:p>
      </dgm:t>
    </dgm:pt>
    <dgm:pt modelId="{F050519B-77C4-4DB1-B7E9-1173F4E8BBAE}">
      <dgm:prSet phldrT="[Text]" custT="1"/>
      <dgm:spPr/>
      <dgm:t>
        <a:bodyPr/>
        <a:lstStyle/>
        <a:p>
          <a:r>
            <a:rPr lang="en-US" sz="1800" dirty="0" smtClean="0"/>
            <a:t>Jason earns Level 3 on the math assessment.  To be exempt from developmental courses, he has to take Statistics or Trigonometry in Grade 12 and earn a grade of B or better.</a:t>
          </a:r>
          <a:endParaRPr lang="en-US" sz="1800" dirty="0"/>
        </a:p>
      </dgm:t>
    </dgm:pt>
    <dgm:pt modelId="{B3457872-E175-4540-968C-D1C4A81FE886}" type="parTrans" cxnId="{45BA8DA8-EE06-4333-A724-66181354E159}">
      <dgm:prSet/>
      <dgm:spPr/>
      <dgm:t>
        <a:bodyPr/>
        <a:lstStyle/>
        <a:p>
          <a:endParaRPr lang="en-US"/>
        </a:p>
      </dgm:t>
    </dgm:pt>
    <dgm:pt modelId="{DA02E64F-AB5F-470D-AC79-B8966FCD72D5}" type="sibTrans" cxnId="{45BA8DA8-EE06-4333-A724-66181354E159}">
      <dgm:prSet/>
      <dgm:spPr/>
      <dgm:t>
        <a:bodyPr/>
        <a:lstStyle/>
        <a:p>
          <a:endParaRPr lang="en-US"/>
        </a:p>
      </dgm:t>
    </dgm:pt>
    <dgm:pt modelId="{61FF1D7D-A3FF-440D-8004-0E730B922D0B}">
      <dgm:prSet phldrT="[Text]" custT="1"/>
      <dgm:spPr/>
      <dgm:t>
        <a:bodyPr/>
        <a:lstStyle/>
        <a:p>
          <a:r>
            <a:rPr lang="en-US" sz="1800" dirty="0" smtClean="0"/>
            <a:t>Kathy earns Level 2 on the math assessment.  Her high school offers her an intensive math course with the local community college.  Near the end of Grade 12, she will either retake the Smarter Balanced exam or a take a college placement test. </a:t>
          </a:r>
          <a:endParaRPr lang="en-US" sz="1800" dirty="0"/>
        </a:p>
      </dgm:t>
    </dgm:pt>
    <dgm:pt modelId="{DD9E23BA-0B0D-446A-911A-F5A2BA456B6F}" type="parTrans" cxnId="{6404C150-7509-4932-BFC4-2A27207FF885}">
      <dgm:prSet/>
      <dgm:spPr/>
      <dgm:t>
        <a:bodyPr/>
        <a:lstStyle/>
        <a:p>
          <a:endParaRPr lang="en-US"/>
        </a:p>
      </dgm:t>
    </dgm:pt>
    <dgm:pt modelId="{09333B14-4D21-4E79-82B0-ED844F56AACE}" type="sibTrans" cxnId="{6404C150-7509-4932-BFC4-2A27207FF885}">
      <dgm:prSet/>
      <dgm:spPr/>
      <dgm:t>
        <a:bodyPr/>
        <a:lstStyle/>
        <a:p>
          <a:endParaRPr lang="en-US"/>
        </a:p>
      </dgm:t>
    </dgm:pt>
    <dgm:pt modelId="{CED20987-56BE-43C7-BC6A-B8C76C6A0BD1}" type="pres">
      <dgm:prSet presAssocID="{1099FD72-5C60-48E0-ADD7-4BC73916AA0C}" presName="linearFlow" presStyleCnt="0">
        <dgm:presLayoutVars>
          <dgm:dir/>
          <dgm:resizeHandles val="exact"/>
        </dgm:presLayoutVars>
      </dgm:prSet>
      <dgm:spPr/>
    </dgm:pt>
    <dgm:pt modelId="{F0BE7881-D6AD-4CBF-8459-2010D3E8E1C9}" type="pres">
      <dgm:prSet presAssocID="{4AD29995-E92B-4E99-9AE0-38DA2E562409}" presName="composite" presStyleCnt="0"/>
      <dgm:spPr/>
    </dgm:pt>
    <dgm:pt modelId="{FE0B7274-1A8A-43FA-91A7-8D6FB3267BF7}" type="pres">
      <dgm:prSet presAssocID="{4AD29995-E92B-4E99-9AE0-38DA2E562409}" presName="imgShp" presStyleLbl="fgImgPlace1" presStyleIdx="0" presStyleCnt="3" custLinFactNeighborX="-99351" custLinFactNeighborY="-48"/>
      <dgm:spPr>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pt>
    <dgm:pt modelId="{843614A8-EFB0-4F2F-823F-DCABBB0A042D}" type="pres">
      <dgm:prSet presAssocID="{4AD29995-E92B-4E99-9AE0-38DA2E562409}" presName="txShp" presStyleLbl="node1" presStyleIdx="0" presStyleCnt="3" custScaleX="124863" custLinFactNeighborX="9521">
        <dgm:presLayoutVars>
          <dgm:bulletEnabled val="1"/>
        </dgm:presLayoutVars>
      </dgm:prSet>
      <dgm:spPr/>
      <dgm:t>
        <a:bodyPr/>
        <a:lstStyle/>
        <a:p>
          <a:endParaRPr lang="en-US"/>
        </a:p>
      </dgm:t>
    </dgm:pt>
    <dgm:pt modelId="{54EE655B-1880-421E-9121-36AACF1D69CF}" type="pres">
      <dgm:prSet presAssocID="{CAD108F3-B7FD-424D-A9CD-E4032B396EA7}" presName="spacing" presStyleCnt="0"/>
      <dgm:spPr/>
    </dgm:pt>
    <dgm:pt modelId="{38F9D8C3-51B0-4E84-B8F9-F0E0D92E24C6}" type="pres">
      <dgm:prSet presAssocID="{F050519B-77C4-4DB1-B7E9-1173F4E8BBAE}" presName="composite" presStyleCnt="0"/>
      <dgm:spPr/>
    </dgm:pt>
    <dgm:pt modelId="{03E64610-7BB6-4309-82AE-1ECAA3512783}" type="pres">
      <dgm:prSet presAssocID="{F050519B-77C4-4DB1-B7E9-1173F4E8BBAE}" presName="imgShp" presStyleLbl="fgImgPlace1" presStyleIdx="1" presStyleCnt="3" custLinFactNeighborX="-55280" custLinFactNeighborY="-309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849D9424-8985-4DEB-9038-33A63237010C}" type="pres">
      <dgm:prSet presAssocID="{F050519B-77C4-4DB1-B7E9-1173F4E8BBAE}" presName="txShp" presStyleLbl="node1" presStyleIdx="1" presStyleCnt="3" custScaleX="124862" custLinFactNeighborX="9521" custLinFactNeighborY="-3381">
        <dgm:presLayoutVars>
          <dgm:bulletEnabled val="1"/>
        </dgm:presLayoutVars>
      </dgm:prSet>
      <dgm:spPr/>
      <dgm:t>
        <a:bodyPr/>
        <a:lstStyle/>
        <a:p>
          <a:endParaRPr lang="en-US"/>
        </a:p>
      </dgm:t>
    </dgm:pt>
    <dgm:pt modelId="{2F459C1B-6056-4D34-BD0C-77019B5853E0}" type="pres">
      <dgm:prSet presAssocID="{DA02E64F-AB5F-470D-AC79-B8966FCD72D5}" presName="spacing" presStyleCnt="0"/>
      <dgm:spPr/>
    </dgm:pt>
    <dgm:pt modelId="{58A13217-F81A-48CF-9758-79103D19A0C8}" type="pres">
      <dgm:prSet presAssocID="{61FF1D7D-A3FF-440D-8004-0E730B922D0B}" presName="composite" presStyleCnt="0"/>
      <dgm:spPr/>
    </dgm:pt>
    <dgm:pt modelId="{40332F43-69E5-4B2B-9085-23E936DFCD43}" type="pres">
      <dgm:prSet presAssocID="{61FF1D7D-A3FF-440D-8004-0E730B922D0B}" presName="imgShp" presStyleLbl="fgImgPlace1" presStyleIdx="2" presStyleCnt="3" custLinFactNeighborX="-99351"/>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986F8E5D-DC78-49A4-A52C-4C8365CEA37A}" type="pres">
      <dgm:prSet presAssocID="{61FF1D7D-A3FF-440D-8004-0E730B922D0B}" presName="txShp" presStyleLbl="node1" presStyleIdx="2" presStyleCnt="3" custScaleX="126352" custLinFactNeighborX="9227">
        <dgm:presLayoutVars>
          <dgm:bulletEnabled val="1"/>
        </dgm:presLayoutVars>
      </dgm:prSet>
      <dgm:spPr/>
      <dgm:t>
        <a:bodyPr/>
        <a:lstStyle/>
        <a:p>
          <a:endParaRPr lang="en-US"/>
        </a:p>
      </dgm:t>
    </dgm:pt>
  </dgm:ptLst>
  <dgm:cxnLst>
    <dgm:cxn modelId="{4183697A-ACC0-4861-BCC6-1DCAD5315D28}" srcId="{1099FD72-5C60-48E0-ADD7-4BC73916AA0C}" destId="{4AD29995-E92B-4E99-9AE0-38DA2E562409}" srcOrd="0" destOrd="0" parTransId="{CFA7C3D8-B0C7-436F-9738-C243F33C83FF}" sibTransId="{CAD108F3-B7FD-424D-A9CD-E4032B396EA7}"/>
    <dgm:cxn modelId="{FBF5FFB8-651F-405D-8249-DDECA1FC829F}" type="presOf" srcId="{4AD29995-E92B-4E99-9AE0-38DA2E562409}" destId="{843614A8-EFB0-4F2F-823F-DCABBB0A042D}" srcOrd="0" destOrd="0" presId="urn:microsoft.com/office/officeart/2005/8/layout/vList3"/>
    <dgm:cxn modelId="{F35ACD7E-F598-49AA-B720-21CCF8A822A7}" type="presOf" srcId="{61FF1D7D-A3FF-440D-8004-0E730B922D0B}" destId="{986F8E5D-DC78-49A4-A52C-4C8365CEA37A}" srcOrd="0" destOrd="0" presId="urn:microsoft.com/office/officeart/2005/8/layout/vList3"/>
    <dgm:cxn modelId="{3745F29F-7331-482C-BD4F-80937AC3FF92}" type="presOf" srcId="{1099FD72-5C60-48E0-ADD7-4BC73916AA0C}" destId="{CED20987-56BE-43C7-BC6A-B8C76C6A0BD1}" srcOrd="0" destOrd="0" presId="urn:microsoft.com/office/officeart/2005/8/layout/vList3"/>
    <dgm:cxn modelId="{6404C150-7509-4932-BFC4-2A27207FF885}" srcId="{1099FD72-5C60-48E0-ADD7-4BC73916AA0C}" destId="{61FF1D7D-A3FF-440D-8004-0E730B922D0B}" srcOrd="2" destOrd="0" parTransId="{DD9E23BA-0B0D-446A-911A-F5A2BA456B6F}" sibTransId="{09333B14-4D21-4E79-82B0-ED844F56AACE}"/>
    <dgm:cxn modelId="{45BA8DA8-EE06-4333-A724-66181354E159}" srcId="{1099FD72-5C60-48E0-ADD7-4BC73916AA0C}" destId="{F050519B-77C4-4DB1-B7E9-1173F4E8BBAE}" srcOrd="1" destOrd="0" parTransId="{B3457872-E175-4540-968C-D1C4A81FE886}" sibTransId="{DA02E64F-AB5F-470D-AC79-B8966FCD72D5}"/>
    <dgm:cxn modelId="{265D122F-41CB-481F-9FCF-985E9D00E69C}" type="presOf" srcId="{F050519B-77C4-4DB1-B7E9-1173F4E8BBAE}" destId="{849D9424-8985-4DEB-9038-33A63237010C}" srcOrd="0" destOrd="0" presId="urn:microsoft.com/office/officeart/2005/8/layout/vList3"/>
    <dgm:cxn modelId="{CBE4980D-1C5F-4594-8F85-0AE2D80C4656}" type="presParOf" srcId="{CED20987-56BE-43C7-BC6A-B8C76C6A0BD1}" destId="{F0BE7881-D6AD-4CBF-8459-2010D3E8E1C9}" srcOrd="0" destOrd="0" presId="urn:microsoft.com/office/officeart/2005/8/layout/vList3"/>
    <dgm:cxn modelId="{608AEA26-354F-413B-B767-EAED600A0033}" type="presParOf" srcId="{F0BE7881-D6AD-4CBF-8459-2010D3E8E1C9}" destId="{FE0B7274-1A8A-43FA-91A7-8D6FB3267BF7}" srcOrd="0" destOrd="0" presId="urn:microsoft.com/office/officeart/2005/8/layout/vList3"/>
    <dgm:cxn modelId="{F34531D6-F729-43DD-A9B9-98CB0FC9CE03}" type="presParOf" srcId="{F0BE7881-D6AD-4CBF-8459-2010D3E8E1C9}" destId="{843614A8-EFB0-4F2F-823F-DCABBB0A042D}" srcOrd="1" destOrd="0" presId="urn:microsoft.com/office/officeart/2005/8/layout/vList3"/>
    <dgm:cxn modelId="{B1198F28-D55B-41B2-A466-B148F228E4BB}" type="presParOf" srcId="{CED20987-56BE-43C7-BC6A-B8C76C6A0BD1}" destId="{54EE655B-1880-421E-9121-36AACF1D69CF}" srcOrd="1" destOrd="0" presId="urn:microsoft.com/office/officeart/2005/8/layout/vList3"/>
    <dgm:cxn modelId="{EABADBDC-6584-4CD6-84A5-888F83B1BB49}" type="presParOf" srcId="{CED20987-56BE-43C7-BC6A-B8C76C6A0BD1}" destId="{38F9D8C3-51B0-4E84-B8F9-F0E0D92E24C6}" srcOrd="2" destOrd="0" presId="urn:microsoft.com/office/officeart/2005/8/layout/vList3"/>
    <dgm:cxn modelId="{51810D8B-5C3C-471E-A8BD-92C39BAFDE55}" type="presParOf" srcId="{38F9D8C3-51B0-4E84-B8F9-F0E0D92E24C6}" destId="{03E64610-7BB6-4309-82AE-1ECAA3512783}" srcOrd="0" destOrd="0" presId="urn:microsoft.com/office/officeart/2005/8/layout/vList3"/>
    <dgm:cxn modelId="{882368A8-41F5-475B-8798-327465AFD08A}" type="presParOf" srcId="{38F9D8C3-51B0-4E84-B8F9-F0E0D92E24C6}" destId="{849D9424-8985-4DEB-9038-33A63237010C}" srcOrd="1" destOrd="0" presId="urn:microsoft.com/office/officeart/2005/8/layout/vList3"/>
    <dgm:cxn modelId="{206BDD00-93C0-4EE6-9407-C904CEEA76CA}" type="presParOf" srcId="{CED20987-56BE-43C7-BC6A-B8C76C6A0BD1}" destId="{2F459C1B-6056-4D34-BD0C-77019B5853E0}" srcOrd="3" destOrd="0" presId="urn:microsoft.com/office/officeart/2005/8/layout/vList3"/>
    <dgm:cxn modelId="{395BFAB4-833A-486E-B3BD-91EF337EE2BA}" type="presParOf" srcId="{CED20987-56BE-43C7-BC6A-B8C76C6A0BD1}" destId="{58A13217-F81A-48CF-9758-79103D19A0C8}" srcOrd="4" destOrd="0" presId="urn:microsoft.com/office/officeart/2005/8/layout/vList3"/>
    <dgm:cxn modelId="{2E0EAB27-E438-401A-BBCC-61AE31D5BBDD}" type="presParOf" srcId="{58A13217-F81A-48CF-9758-79103D19A0C8}" destId="{40332F43-69E5-4B2B-9085-23E936DFCD43}" srcOrd="0" destOrd="0" presId="urn:microsoft.com/office/officeart/2005/8/layout/vList3"/>
    <dgm:cxn modelId="{26242BAA-1CE1-4C9C-8769-CEE4EEEF5868}" type="presParOf" srcId="{58A13217-F81A-48CF-9758-79103D19A0C8}" destId="{986F8E5D-DC78-49A4-A52C-4C8365CEA37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9123D-6DFD-48E3-8131-D9BD06DB1EEF}">
      <dsp:nvSpPr>
        <dsp:cNvPr id="0" name=""/>
        <dsp:cNvSpPr/>
      </dsp:nvSpPr>
      <dsp:spPr>
        <a:xfrm>
          <a:off x="0" y="13726"/>
          <a:ext cx="4032131" cy="691200"/>
        </a:xfrm>
        <a:prstGeom prst="rect">
          <a:avLst/>
        </a:prstGeom>
        <a:solidFill>
          <a:schemeClr val="dk1"/>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latin typeface="Arial" pitchFamily="34" charset="0"/>
              <a:cs typeface="Arial" pitchFamily="34" charset="0"/>
            </a:rPr>
            <a:t>Computer Adaptive Test</a:t>
          </a:r>
          <a:endParaRPr lang="en-US" sz="2200" b="1" kern="1200" dirty="0">
            <a:latin typeface="Arial" pitchFamily="34" charset="0"/>
            <a:cs typeface="Arial" pitchFamily="34" charset="0"/>
          </a:endParaRPr>
        </a:p>
      </dsp:txBody>
      <dsp:txXfrm>
        <a:off x="0" y="13726"/>
        <a:ext cx="4032131" cy="691200"/>
      </dsp:txXfrm>
    </dsp:sp>
    <dsp:sp modelId="{A5B6CFE0-60A8-4D2E-977C-F880017C84A5}">
      <dsp:nvSpPr>
        <dsp:cNvPr id="0" name=""/>
        <dsp:cNvSpPr/>
      </dsp:nvSpPr>
      <dsp:spPr>
        <a:xfrm>
          <a:off x="42" y="691772"/>
          <a:ext cx="4032131" cy="3821040"/>
        </a:xfrm>
        <a:prstGeom prst="rect">
          <a:avLst/>
        </a:prstGeom>
        <a:solidFill>
          <a:srgbClr val="CBE5F4"/>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smtClean="0">
              <a:solidFill>
                <a:schemeClr val="tx2"/>
              </a:solidFill>
              <a:latin typeface="Arial" pitchFamily="34" charset="0"/>
              <a:cs typeface="Arial" pitchFamily="34" charset="0"/>
            </a:rPr>
            <a:t>Assesses the full range of Common Core in English language arts/literacy and mathematics for students in grades 3-8 and 11 (interim assessments can be used in grades 9 and 10)</a:t>
          </a:r>
          <a:endParaRPr lang="en-US" sz="1900" kern="1200" dirty="0">
            <a:solidFill>
              <a:schemeClr val="tx2"/>
            </a:solidFill>
            <a:latin typeface="+mn-lt"/>
            <a:cs typeface="Arial" pitchFamily="34" charset="0"/>
          </a:endParaRPr>
        </a:p>
        <a:p>
          <a:pPr marL="171450" lvl="1" indent="-171450" algn="l" defTabSz="755650">
            <a:lnSpc>
              <a:spcPct val="100000"/>
            </a:lnSpc>
            <a:spcBef>
              <a:spcPct val="0"/>
            </a:spcBef>
            <a:spcAft>
              <a:spcPct val="15000"/>
            </a:spcAft>
            <a:buChar char="••"/>
          </a:pPr>
          <a:r>
            <a:rPr lang="en-US" sz="1700" kern="1200" dirty="0" smtClean="0">
              <a:solidFill>
                <a:schemeClr val="tx2"/>
              </a:solidFill>
              <a:latin typeface="Arial" pitchFamily="34" charset="0"/>
              <a:cs typeface="Arial" pitchFamily="34" charset="0"/>
            </a:rPr>
            <a:t>Measures current student achievement and growth across time, showing progress toward college and career readiness</a:t>
          </a:r>
          <a:endParaRPr lang="en-US" sz="1700" kern="1200" dirty="0">
            <a:solidFill>
              <a:schemeClr val="tx2"/>
            </a:solidFill>
            <a:latin typeface="Arial" pitchFamily="34" charset="0"/>
            <a:cs typeface="Arial" pitchFamily="34" charset="0"/>
          </a:endParaRPr>
        </a:p>
        <a:p>
          <a:pPr marL="171450" lvl="1" indent="-171450" algn="l" defTabSz="755650">
            <a:lnSpc>
              <a:spcPct val="100000"/>
            </a:lnSpc>
            <a:spcBef>
              <a:spcPct val="0"/>
            </a:spcBef>
            <a:spcAft>
              <a:spcPct val="15000"/>
            </a:spcAft>
            <a:buChar char="••"/>
          </a:pPr>
          <a:r>
            <a:rPr lang="en-US" sz="1700" kern="1200" dirty="0" smtClean="0">
              <a:solidFill>
                <a:schemeClr val="tx2"/>
              </a:solidFill>
              <a:latin typeface="Arial" pitchFamily="34" charset="0"/>
              <a:cs typeface="Arial" pitchFamily="34" charset="0"/>
            </a:rPr>
            <a:t>Includes a variety of question types: selected response, short constructed response, extended construction response, technology enhanced</a:t>
          </a:r>
          <a:endParaRPr lang="en-US" sz="1700" kern="1200" dirty="0">
            <a:solidFill>
              <a:schemeClr val="tx2"/>
            </a:solidFill>
            <a:latin typeface="Arial" pitchFamily="34" charset="0"/>
            <a:cs typeface="Arial" pitchFamily="34" charset="0"/>
          </a:endParaRPr>
        </a:p>
      </dsp:txBody>
      <dsp:txXfrm>
        <a:off x="42" y="691772"/>
        <a:ext cx="4032131" cy="3821040"/>
      </dsp:txXfrm>
    </dsp:sp>
    <dsp:sp modelId="{3C1E0C30-CE1E-48B5-A4FB-2815E939AC11}">
      <dsp:nvSpPr>
        <dsp:cNvPr id="0" name=""/>
        <dsp:cNvSpPr/>
      </dsp:nvSpPr>
      <dsp:spPr>
        <a:xfrm>
          <a:off x="4596672" y="572"/>
          <a:ext cx="4032131" cy="691200"/>
        </a:xfrm>
        <a:prstGeom prst="rect">
          <a:avLst/>
        </a:prstGeom>
        <a:solidFill>
          <a:schemeClr val="dk1"/>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latin typeface="Arial" pitchFamily="34" charset="0"/>
              <a:cs typeface="Arial" pitchFamily="34" charset="0"/>
            </a:rPr>
            <a:t>Performance Tasks</a:t>
          </a:r>
          <a:endParaRPr lang="en-US" sz="2200" b="1" kern="1200" dirty="0">
            <a:latin typeface="Arial" pitchFamily="34" charset="0"/>
            <a:cs typeface="Arial" pitchFamily="34" charset="0"/>
          </a:endParaRPr>
        </a:p>
      </dsp:txBody>
      <dsp:txXfrm>
        <a:off x="4596672" y="572"/>
        <a:ext cx="4032131" cy="691200"/>
      </dsp:txXfrm>
    </dsp:sp>
    <dsp:sp modelId="{186ADF2A-9AE8-423D-878F-22CA5FF4DABE}">
      <dsp:nvSpPr>
        <dsp:cNvPr id="0" name=""/>
        <dsp:cNvSpPr/>
      </dsp:nvSpPr>
      <dsp:spPr>
        <a:xfrm>
          <a:off x="4596672" y="691772"/>
          <a:ext cx="4032131" cy="3821040"/>
        </a:xfrm>
        <a:prstGeom prst="rect">
          <a:avLst/>
        </a:prstGeom>
        <a:solidFill>
          <a:srgbClr val="CBE5F4"/>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600"/>
            </a:spcAft>
            <a:buChar char="••"/>
          </a:pPr>
          <a:r>
            <a:rPr lang="en-US" sz="1700" kern="1200" dirty="0" smtClean="0">
              <a:solidFill>
                <a:schemeClr val="tx2"/>
              </a:solidFill>
              <a:latin typeface="Arial" pitchFamily="34" charset="0"/>
              <a:cs typeface="Arial" pitchFamily="34" charset="0"/>
            </a:rPr>
            <a:t>Extended projects demonstrate real-world writing and analytical skills</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May include online research, group projects, presentations</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Require 1 to 2 class periods to complete</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Included in both English language arts/literacy and mathematics assessments </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Applicable in all grades being assessed</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Evaluated by teachers using consistent scoring rubrics</a:t>
          </a:r>
          <a:endParaRPr lang="en-US" sz="1700" kern="1200" dirty="0">
            <a:latin typeface="Arial" pitchFamily="34" charset="0"/>
            <a:cs typeface="Arial" pitchFamily="34" charset="0"/>
          </a:endParaRPr>
        </a:p>
      </dsp:txBody>
      <dsp:txXfrm>
        <a:off x="4596672" y="691772"/>
        <a:ext cx="4032131" cy="3821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FF1A0-4313-466E-8CA2-BEF56A4E13A2}">
      <dsp:nvSpPr>
        <dsp:cNvPr id="0" name=""/>
        <dsp:cNvSpPr/>
      </dsp:nvSpPr>
      <dsp:spPr>
        <a:xfrm>
          <a:off x="40" y="28939"/>
          <a:ext cx="3845569" cy="864000"/>
        </a:xfrm>
        <a:prstGeom prst="rect">
          <a:avLst/>
        </a:prstGeom>
        <a:solidFill>
          <a:srgbClr val="63666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Benefits</a:t>
          </a:r>
          <a:endParaRPr lang="en-US" sz="2400" b="1" kern="1200" dirty="0">
            <a:solidFill>
              <a:schemeClr val="bg1"/>
            </a:solidFill>
          </a:endParaRPr>
        </a:p>
      </dsp:txBody>
      <dsp:txXfrm>
        <a:off x="40" y="28939"/>
        <a:ext cx="3845569" cy="864000"/>
      </dsp:txXfrm>
    </dsp:sp>
    <dsp:sp modelId="{8FC0A11F-816A-45AC-89EE-9DDC4FA8D847}">
      <dsp:nvSpPr>
        <dsp:cNvPr id="0" name=""/>
        <dsp:cNvSpPr/>
      </dsp:nvSpPr>
      <dsp:spPr>
        <a:xfrm>
          <a:off x="40" y="892939"/>
          <a:ext cx="3845569" cy="3623400"/>
        </a:xfrm>
        <a:prstGeom prst="rect">
          <a:avLst/>
        </a:prstGeom>
        <a:solidFill>
          <a:srgbClr val="CBE5F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2"/>
              </a:solidFill>
              <a:latin typeface="Arial" pitchFamily="34" charset="0"/>
              <a:cs typeface="Arial" pitchFamily="34" charset="0"/>
            </a:rPr>
            <a:t>Far more sophisticated and comprehensive measure of student knowledge and skills than existing K-12 college placement exams.</a:t>
          </a:r>
          <a:endParaRPr lang="en-US" sz="2000" kern="1200" dirty="0">
            <a:solidFill>
              <a:schemeClr val="tx2"/>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solidFill>
              <a:schemeClr val="tx2"/>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2"/>
              </a:solidFill>
              <a:latin typeface="Arial" pitchFamily="34" charset="0"/>
              <a:cs typeface="Arial" pitchFamily="34" charset="0"/>
            </a:rPr>
            <a:t>Linked to known, high-quality content standards (Common Core).</a:t>
          </a:r>
          <a:endParaRPr lang="en-US" sz="2000" kern="1200" dirty="0">
            <a:solidFill>
              <a:schemeClr val="tx2"/>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solidFill>
              <a:schemeClr val="tx2"/>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2"/>
              </a:solidFill>
              <a:latin typeface="Arial" pitchFamily="34" charset="0"/>
              <a:cs typeface="Arial" pitchFamily="34" charset="0"/>
            </a:rPr>
            <a:t>Early warning for students not yet college ready.</a:t>
          </a:r>
          <a:endParaRPr lang="en-US" sz="2000" kern="1200" dirty="0">
            <a:solidFill>
              <a:schemeClr val="tx2"/>
            </a:solidFill>
            <a:latin typeface="Arial" pitchFamily="34" charset="0"/>
            <a:cs typeface="Arial" pitchFamily="34" charset="0"/>
          </a:endParaRPr>
        </a:p>
      </dsp:txBody>
      <dsp:txXfrm>
        <a:off x="40" y="892939"/>
        <a:ext cx="3845569" cy="3623400"/>
      </dsp:txXfrm>
    </dsp:sp>
    <dsp:sp modelId="{219A1D17-2FD3-4F58-808A-244E8BF7C7BE}">
      <dsp:nvSpPr>
        <dsp:cNvPr id="0" name=""/>
        <dsp:cNvSpPr/>
      </dsp:nvSpPr>
      <dsp:spPr>
        <a:xfrm>
          <a:off x="4383989" y="28939"/>
          <a:ext cx="3845569" cy="864000"/>
        </a:xfrm>
        <a:prstGeom prst="rect">
          <a:avLst/>
        </a:prstGeom>
        <a:solidFill>
          <a:srgbClr val="63666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Limitations</a:t>
          </a:r>
          <a:endParaRPr lang="en-US" sz="2400" b="1" kern="1200" dirty="0">
            <a:solidFill>
              <a:schemeClr val="bg1"/>
            </a:solidFill>
          </a:endParaRPr>
        </a:p>
      </dsp:txBody>
      <dsp:txXfrm>
        <a:off x="4383989" y="28939"/>
        <a:ext cx="3845569" cy="864000"/>
      </dsp:txXfrm>
    </dsp:sp>
    <dsp:sp modelId="{AB85FF27-0822-4AD0-B324-1C96ABD37D01}">
      <dsp:nvSpPr>
        <dsp:cNvPr id="0" name=""/>
        <dsp:cNvSpPr/>
      </dsp:nvSpPr>
      <dsp:spPr>
        <a:xfrm>
          <a:off x="4383989" y="892939"/>
          <a:ext cx="3845569" cy="3623400"/>
        </a:xfrm>
        <a:prstGeom prst="rect">
          <a:avLst/>
        </a:prstGeom>
        <a:solidFill>
          <a:srgbClr val="CBE5F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2"/>
              </a:solidFill>
              <a:latin typeface="Arial" pitchFamily="34" charset="0"/>
              <a:cs typeface="Arial" pitchFamily="34" charset="0"/>
            </a:rPr>
            <a:t>Summative exams are not diagnostic in nature.</a:t>
          </a:r>
          <a:endParaRPr lang="en-US" sz="2000" kern="1200" dirty="0">
            <a:solidFill>
              <a:schemeClr val="tx2"/>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solidFill>
              <a:schemeClr val="tx2"/>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2"/>
              </a:solidFill>
              <a:latin typeface="Arial" pitchFamily="34" charset="0"/>
              <a:cs typeface="Arial" pitchFamily="34" charset="0"/>
            </a:rPr>
            <a:t>Will not measure readiness for advanced mathematics (e.g. Calculus) requiring 12</a:t>
          </a:r>
          <a:r>
            <a:rPr lang="en-US" sz="2000" kern="1200" baseline="30000" dirty="0" smtClean="0">
              <a:solidFill>
                <a:schemeClr val="tx2"/>
              </a:solidFill>
              <a:latin typeface="Arial" pitchFamily="34" charset="0"/>
              <a:cs typeface="Arial" pitchFamily="34" charset="0"/>
            </a:rPr>
            <a:t>th</a:t>
          </a:r>
          <a:r>
            <a:rPr lang="en-US" sz="2000" kern="1200" dirty="0" smtClean="0">
              <a:solidFill>
                <a:schemeClr val="tx2"/>
              </a:solidFill>
              <a:latin typeface="Arial" pitchFamily="34" charset="0"/>
              <a:cs typeface="Arial" pitchFamily="34" charset="0"/>
            </a:rPr>
            <a:t> grade instruction.</a:t>
          </a:r>
          <a:endParaRPr lang="en-US" sz="2000" kern="1200" dirty="0">
            <a:solidFill>
              <a:schemeClr val="tx2"/>
            </a:solidFill>
            <a:latin typeface="Arial" pitchFamily="34" charset="0"/>
            <a:cs typeface="Arial" pitchFamily="34" charset="0"/>
          </a:endParaRPr>
        </a:p>
      </dsp:txBody>
      <dsp:txXfrm>
        <a:off x="4383989" y="892939"/>
        <a:ext cx="3845569" cy="362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40F64-91F9-436E-B0D2-D555CBD5D7BF}">
      <dsp:nvSpPr>
        <dsp:cNvPr id="0" name=""/>
        <dsp:cNvSpPr/>
      </dsp:nvSpPr>
      <dsp:spPr>
        <a:xfrm>
          <a:off x="3485" y="17099"/>
          <a:ext cx="2991670" cy="1598400"/>
        </a:xfrm>
        <a:prstGeom prst="roundRect">
          <a:avLst/>
        </a:prstGeom>
        <a:solidFill>
          <a:schemeClr val="dk1"/>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Typical Readiness Testing Today</a:t>
          </a:r>
          <a:endParaRPr lang="en-US" sz="2000" b="1" kern="1200" dirty="0">
            <a:latin typeface="Arial" pitchFamily="34" charset="0"/>
            <a:cs typeface="Arial" pitchFamily="34" charset="0"/>
          </a:endParaRPr>
        </a:p>
      </dsp:txBody>
      <dsp:txXfrm>
        <a:off x="55503" y="69117"/>
        <a:ext cx="2887634" cy="961564"/>
      </dsp:txXfrm>
    </dsp:sp>
    <dsp:sp modelId="{3C4F2AB9-4D91-4FBC-AEAF-446A421C768E}">
      <dsp:nvSpPr>
        <dsp:cNvPr id="0" name=""/>
        <dsp:cNvSpPr/>
      </dsp:nvSpPr>
      <dsp:spPr>
        <a:xfrm>
          <a:off x="616236" y="849764"/>
          <a:ext cx="2991670" cy="39294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Each college or system sets its own standards and selects its own measures.</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K-12 typically has no information about the standards.</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Students don’t know about tests and don’t prepare for them.</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Predictive validity of tests is often unknown.</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Students who “played by the rules” end up in remediation.</a:t>
          </a:r>
          <a:endParaRPr lang="en-US" sz="1700" kern="1200" dirty="0">
            <a:solidFill>
              <a:schemeClr val="tx2"/>
            </a:solidFill>
            <a:latin typeface="Arial" pitchFamily="34" charset="0"/>
            <a:cs typeface="Arial" pitchFamily="34" charset="0"/>
          </a:endParaRPr>
        </a:p>
      </dsp:txBody>
      <dsp:txXfrm>
        <a:off x="703859" y="937387"/>
        <a:ext cx="2816424" cy="3754154"/>
      </dsp:txXfrm>
    </dsp:sp>
    <dsp:sp modelId="{D3BB83B6-1D2A-4CBE-ACC5-D22DFD8CEE9C}">
      <dsp:nvSpPr>
        <dsp:cNvPr id="0" name=""/>
        <dsp:cNvSpPr/>
      </dsp:nvSpPr>
      <dsp:spPr>
        <a:xfrm>
          <a:off x="3880336" y="2430715"/>
          <a:ext cx="1458039" cy="786922"/>
        </a:xfrm>
        <a:prstGeom prst="rightArrow">
          <a:avLst>
            <a:gd name="adj1" fmla="val 60000"/>
            <a:gd name="adj2" fmla="val 50000"/>
          </a:avLst>
        </a:prstGeom>
        <a:solidFill>
          <a:srgbClr val="0085AD"/>
        </a:solidFill>
        <a:ln w="25400" cap="flat" cmpd="sng" algn="ctr">
          <a:noFill/>
          <a:prstDash val="solid"/>
        </a:ln>
        <a:effectLst/>
        <a:scene3d>
          <a:camera prst="orthographicFront">
            <a:rot lat="0" lon="0" rev="0"/>
          </a:camera>
          <a:lightRig rig="contrasting" dir="t">
            <a:rot lat="0" lon="0" rev="1200000"/>
          </a:lightRig>
        </a:scene3d>
        <a:sp3d z="-182000">
          <a:bevelT/>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880336" y="2588099"/>
        <a:ext cx="1221962" cy="472154"/>
      </dsp:txXfrm>
    </dsp:sp>
    <dsp:sp modelId="{6797325A-7E21-4173-914C-269563229C99}">
      <dsp:nvSpPr>
        <dsp:cNvPr id="0" name=""/>
        <dsp:cNvSpPr/>
      </dsp:nvSpPr>
      <dsp:spPr>
        <a:xfrm>
          <a:off x="4809260" y="17099"/>
          <a:ext cx="2991670" cy="1598400"/>
        </a:xfrm>
        <a:prstGeom prst="roundRect">
          <a:avLst/>
        </a:prstGeom>
        <a:solidFill>
          <a:schemeClr val="dk1"/>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Smarter Balanced Vision</a:t>
          </a:r>
          <a:endParaRPr lang="en-US" sz="2000" b="1" kern="1200" dirty="0">
            <a:latin typeface="Arial" pitchFamily="34" charset="0"/>
            <a:cs typeface="Arial" pitchFamily="34" charset="0"/>
          </a:endParaRPr>
        </a:p>
      </dsp:txBody>
      <dsp:txXfrm>
        <a:off x="4809260" y="17099"/>
        <a:ext cx="2991670" cy="1065600"/>
      </dsp:txXfrm>
    </dsp:sp>
    <dsp:sp modelId="{D36DF668-B6F2-4482-913C-887FFF5986E6}">
      <dsp:nvSpPr>
        <dsp:cNvPr id="0" name=""/>
        <dsp:cNvSpPr/>
      </dsp:nvSpPr>
      <dsp:spPr>
        <a:xfrm>
          <a:off x="5425483" y="840923"/>
          <a:ext cx="2991670" cy="39294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Assessments designed around known, agreed-upon standards (Common Core).</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Performance standards set through an open process with substantial higher education involvement.</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Everyone (students, teachers, parents, etc.) knows the expectations.</a:t>
          </a:r>
          <a:endParaRPr lang="en-US" sz="1700" kern="1200" dirty="0">
            <a:solidFill>
              <a:schemeClr val="tx2"/>
            </a:solidFill>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itchFamily="34" charset="0"/>
              <a:cs typeface="Arial" pitchFamily="34" charset="0"/>
            </a:rPr>
            <a:t>Students address deficiencies in high school.</a:t>
          </a:r>
          <a:endParaRPr lang="en-US" sz="1700" kern="1200" dirty="0">
            <a:solidFill>
              <a:schemeClr val="tx2"/>
            </a:solidFill>
            <a:latin typeface="Arial" pitchFamily="34" charset="0"/>
            <a:cs typeface="Arial" pitchFamily="34" charset="0"/>
          </a:endParaRPr>
        </a:p>
      </dsp:txBody>
      <dsp:txXfrm>
        <a:off x="5513106" y="928546"/>
        <a:ext cx="2816424" cy="3754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9123D-6DFD-48E3-8131-D9BD06DB1EEF}">
      <dsp:nvSpPr>
        <dsp:cNvPr id="0" name=""/>
        <dsp:cNvSpPr/>
      </dsp:nvSpPr>
      <dsp:spPr>
        <a:xfrm>
          <a:off x="0" y="118838"/>
          <a:ext cx="4032131" cy="988446"/>
        </a:xfrm>
        <a:prstGeom prst="rect">
          <a:avLst/>
        </a:prstGeom>
        <a:solidFill>
          <a:schemeClr val="dk1"/>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smtClean="0">
              <a:latin typeface="Arial" pitchFamily="34" charset="0"/>
              <a:cs typeface="Arial" pitchFamily="34" charset="0"/>
            </a:rPr>
            <a:t>What is Expected</a:t>
          </a:r>
          <a:endParaRPr lang="en-US" sz="2800" b="1" kern="1200" dirty="0">
            <a:latin typeface="Arial" pitchFamily="34" charset="0"/>
            <a:cs typeface="Arial" pitchFamily="34" charset="0"/>
          </a:endParaRPr>
        </a:p>
      </dsp:txBody>
      <dsp:txXfrm>
        <a:off x="0" y="118838"/>
        <a:ext cx="4032131" cy="988446"/>
      </dsp:txXfrm>
    </dsp:sp>
    <dsp:sp modelId="{A5B6CFE0-60A8-4D2E-977C-F880017C84A5}">
      <dsp:nvSpPr>
        <dsp:cNvPr id="0" name=""/>
        <dsp:cNvSpPr/>
      </dsp:nvSpPr>
      <dsp:spPr>
        <a:xfrm>
          <a:off x="42" y="1088475"/>
          <a:ext cx="4032131" cy="3324881"/>
        </a:xfrm>
        <a:prstGeom prst="rect">
          <a:avLst/>
        </a:prstGeom>
        <a:solidFill>
          <a:srgbClr val="CBE5F4"/>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r>
            <a:rPr lang="en-US" sz="1900" kern="1200" dirty="0" smtClean="0">
              <a:solidFill>
                <a:schemeClr val="tx2"/>
              </a:solidFill>
              <a:latin typeface="Arial" pitchFamily="34" charset="0"/>
              <a:cs typeface="Arial" pitchFamily="34" charset="0"/>
            </a:rPr>
            <a:t>Participation in assessment design</a:t>
          </a:r>
          <a:endParaRPr lang="en-US" sz="1900" kern="1200" dirty="0">
            <a:solidFill>
              <a:schemeClr val="tx2"/>
            </a:solidFill>
            <a:latin typeface="Arial" pitchFamily="34" charset="0"/>
            <a:cs typeface="Arial" pitchFamily="34" charset="0"/>
          </a:endParaRPr>
        </a:p>
        <a:p>
          <a:pPr marL="171450" lvl="1" indent="-171450" algn="l" defTabSz="844550">
            <a:lnSpc>
              <a:spcPct val="100000"/>
            </a:lnSpc>
            <a:spcBef>
              <a:spcPct val="0"/>
            </a:spcBef>
            <a:spcAft>
              <a:spcPct val="15000"/>
            </a:spcAft>
            <a:buChar char="••"/>
          </a:pPr>
          <a:r>
            <a:rPr lang="en-US" sz="1900" kern="1200" dirty="0" smtClean="0">
              <a:solidFill>
                <a:schemeClr val="tx2"/>
              </a:solidFill>
              <a:latin typeface="Arial" pitchFamily="34" charset="0"/>
              <a:cs typeface="Arial" pitchFamily="34" charset="0"/>
            </a:rPr>
            <a:t>Lead role in defining college readiness and setting performance standards for 11</a:t>
          </a:r>
          <a:r>
            <a:rPr lang="en-US" sz="1900" kern="1200" baseline="30000" dirty="0" smtClean="0">
              <a:solidFill>
                <a:schemeClr val="tx2"/>
              </a:solidFill>
              <a:latin typeface="Arial" pitchFamily="34" charset="0"/>
              <a:cs typeface="Arial" pitchFamily="34" charset="0"/>
            </a:rPr>
            <a:t>th</a:t>
          </a:r>
          <a:r>
            <a:rPr lang="en-US" sz="1900" kern="1200" dirty="0" smtClean="0">
              <a:solidFill>
                <a:schemeClr val="tx2"/>
              </a:solidFill>
              <a:latin typeface="Arial" pitchFamily="34" charset="0"/>
              <a:cs typeface="Arial" pitchFamily="34" charset="0"/>
            </a:rPr>
            <a:t> grade assessment</a:t>
          </a:r>
          <a:endParaRPr lang="en-US" sz="1900" kern="1200" dirty="0">
            <a:solidFill>
              <a:schemeClr val="tx2"/>
            </a:solidFill>
            <a:latin typeface="Arial" pitchFamily="34" charset="0"/>
            <a:cs typeface="Arial" pitchFamily="34" charset="0"/>
          </a:endParaRPr>
        </a:p>
        <a:p>
          <a:pPr marL="171450" lvl="1" indent="-171450" algn="l" defTabSz="844550">
            <a:lnSpc>
              <a:spcPct val="100000"/>
            </a:lnSpc>
            <a:spcBef>
              <a:spcPct val="0"/>
            </a:spcBef>
            <a:spcAft>
              <a:spcPct val="15000"/>
            </a:spcAft>
            <a:buChar char="••"/>
          </a:pPr>
          <a:r>
            <a:rPr lang="en-US" sz="1900" kern="1200" dirty="0" smtClean="0">
              <a:solidFill>
                <a:schemeClr val="tx2"/>
              </a:solidFill>
              <a:latin typeface="Arial" pitchFamily="34" charset="0"/>
              <a:cs typeface="Arial" pitchFamily="34" charset="0"/>
            </a:rPr>
            <a:t>Agreement on performance standards for exemption from developmental courses in English and math</a:t>
          </a:r>
          <a:endParaRPr lang="en-US" sz="1900" kern="1200" dirty="0">
            <a:solidFill>
              <a:schemeClr val="tx2"/>
            </a:solidFill>
            <a:latin typeface="Arial" pitchFamily="34" charset="0"/>
            <a:cs typeface="Arial" pitchFamily="34" charset="0"/>
          </a:endParaRPr>
        </a:p>
      </dsp:txBody>
      <dsp:txXfrm>
        <a:off x="42" y="1088475"/>
        <a:ext cx="4032131" cy="3324881"/>
      </dsp:txXfrm>
    </dsp:sp>
    <dsp:sp modelId="{3C1E0C30-CE1E-48B5-A4FB-2815E939AC11}">
      <dsp:nvSpPr>
        <dsp:cNvPr id="0" name=""/>
        <dsp:cNvSpPr/>
      </dsp:nvSpPr>
      <dsp:spPr>
        <a:xfrm>
          <a:off x="4596672" y="100028"/>
          <a:ext cx="4032131" cy="988446"/>
        </a:xfrm>
        <a:prstGeom prst="rect">
          <a:avLst/>
        </a:prstGeom>
        <a:solidFill>
          <a:schemeClr val="dk1"/>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What is </a:t>
          </a:r>
          <a:r>
            <a:rPr lang="en-US" sz="2800" b="1" i="1" kern="1200" dirty="0" smtClean="0">
              <a:latin typeface="Arial" pitchFamily="34" charset="0"/>
              <a:cs typeface="Arial" pitchFamily="34" charset="0"/>
            </a:rPr>
            <a:t>NOT</a:t>
          </a:r>
          <a:r>
            <a:rPr lang="en-US" sz="2800" b="1" kern="1200" dirty="0" smtClean="0">
              <a:latin typeface="Arial" pitchFamily="34" charset="0"/>
              <a:cs typeface="Arial" pitchFamily="34" charset="0"/>
            </a:rPr>
            <a:t> Expected</a:t>
          </a:r>
          <a:endParaRPr lang="en-US" sz="2800" b="1" kern="1200" dirty="0">
            <a:latin typeface="Arial" pitchFamily="34" charset="0"/>
            <a:cs typeface="Arial" pitchFamily="34" charset="0"/>
          </a:endParaRPr>
        </a:p>
      </dsp:txBody>
      <dsp:txXfrm>
        <a:off x="4596672" y="100028"/>
        <a:ext cx="4032131" cy="988446"/>
      </dsp:txXfrm>
    </dsp:sp>
    <dsp:sp modelId="{186ADF2A-9AE8-423D-878F-22CA5FF4DABE}">
      <dsp:nvSpPr>
        <dsp:cNvPr id="0" name=""/>
        <dsp:cNvSpPr/>
      </dsp:nvSpPr>
      <dsp:spPr>
        <a:xfrm>
          <a:off x="4596672" y="1088475"/>
          <a:ext cx="4032131" cy="3324881"/>
        </a:xfrm>
        <a:prstGeom prst="rect">
          <a:avLst/>
        </a:prstGeom>
        <a:solidFill>
          <a:srgbClr val="CBE5F4"/>
        </a:solidFill>
        <a:ln w="25400" cap="flat" cmpd="sng" algn="ctr">
          <a:noFill/>
          <a:prstDash val="solid"/>
        </a:ln>
        <a:effectLst/>
        <a:scene3d>
          <a:camera prst="orthographicFront">
            <a:rot lat="0" lon="0" rev="0"/>
          </a:camera>
          <a:lightRig rig="contrasting" dir="t">
            <a:rot lat="0" lon="0" rev="12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dirty="0" smtClean="0">
              <a:solidFill>
                <a:schemeClr val="tx2"/>
              </a:solidFill>
              <a:latin typeface="Arial" pitchFamily="34" charset="0"/>
              <a:cs typeface="Arial" pitchFamily="34" charset="0"/>
            </a:rPr>
            <a:t>Use of Smarter Balanced assessment for admission</a:t>
          </a:r>
          <a:endParaRPr lang="en-US" sz="1900" kern="1200" dirty="0">
            <a:solidFill>
              <a:schemeClr val="tx2"/>
            </a:solidFill>
            <a:latin typeface="Arial" pitchFamily="34" charset="0"/>
            <a:cs typeface="Arial" pitchFamily="34" charset="0"/>
          </a:endParaRPr>
        </a:p>
        <a:p>
          <a:pPr marL="171450" lvl="1" indent="-171450" algn="l" defTabSz="844550">
            <a:lnSpc>
              <a:spcPct val="90000"/>
            </a:lnSpc>
            <a:spcBef>
              <a:spcPct val="0"/>
            </a:spcBef>
            <a:spcAft>
              <a:spcPts val="600"/>
            </a:spcAft>
            <a:buChar char="••"/>
          </a:pPr>
          <a:r>
            <a:rPr lang="en-US" sz="1900" kern="1200" dirty="0" smtClean="0">
              <a:solidFill>
                <a:schemeClr val="tx2"/>
              </a:solidFill>
              <a:latin typeface="Arial" pitchFamily="34" charset="0"/>
              <a:cs typeface="Arial" pitchFamily="34" charset="0"/>
            </a:rPr>
            <a:t>Standardization of admission criteria or standards</a:t>
          </a:r>
          <a:endParaRPr lang="en-US" sz="1900" kern="1200" dirty="0">
            <a:solidFill>
              <a:schemeClr val="tx2"/>
            </a:solidFill>
            <a:latin typeface="Arial" pitchFamily="34" charset="0"/>
            <a:cs typeface="Arial" pitchFamily="34" charset="0"/>
          </a:endParaRPr>
        </a:p>
        <a:p>
          <a:pPr marL="171450" lvl="1" indent="-171450" algn="l" defTabSz="844550">
            <a:lnSpc>
              <a:spcPct val="90000"/>
            </a:lnSpc>
            <a:spcBef>
              <a:spcPct val="0"/>
            </a:spcBef>
            <a:spcAft>
              <a:spcPts val="600"/>
            </a:spcAft>
            <a:buChar char="••"/>
          </a:pPr>
          <a:r>
            <a:rPr lang="en-US" sz="1900" kern="1200" dirty="0" smtClean="0">
              <a:solidFill>
                <a:schemeClr val="tx2"/>
              </a:solidFill>
              <a:latin typeface="Arial" pitchFamily="34" charset="0"/>
              <a:cs typeface="Arial" pitchFamily="34" charset="0"/>
            </a:rPr>
            <a:t>Standardization of developmental or first-year curricula</a:t>
          </a:r>
          <a:endParaRPr lang="en-US" sz="1900" kern="1200" dirty="0">
            <a:solidFill>
              <a:schemeClr val="tx2"/>
            </a:solidFill>
            <a:latin typeface="Arial" pitchFamily="34" charset="0"/>
            <a:cs typeface="Arial" pitchFamily="34" charset="0"/>
          </a:endParaRPr>
        </a:p>
        <a:p>
          <a:pPr marL="171450" lvl="1" indent="-171450" algn="l" defTabSz="844550">
            <a:lnSpc>
              <a:spcPct val="90000"/>
            </a:lnSpc>
            <a:spcBef>
              <a:spcPct val="0"/>
            </a:spcBef>
            <a:spcAft>
              <a:spcPts val="600"/>
            </a:spcAft>
            <a:buChar char="••"/>
          </a:pPr>
          <a:r>
            <a:rPr lang="en-US" sz="1900" kern="1200" dirty="0" smtClean="0">
              <a:solidFill>
                <a:schemeClr val="tx2"/>
              </a:solidFill>
              <a:latin typeface="Arial" pitchFamily="34" charset="0"/>
              <a:cs typeface="Arial" pitchFamily="34" charset="0"/>
            </a:rPr>
            <a:t>Complete reliance on the  Smarter Balanced assessment for placement decisions (other data points and assessments may be used)</a:t>
          </a:r>
          <a:endParaRPr lang="en-US" sz="1900" kern="1200" dirty="0">
            <a:solidFill>
              <a:schemeClr val="tx2"/>
            </a:solidFill>
            <a:latin typeface="Arial" pitchFamily="34" charset="0"/>
            <a:cs typeface="Arial" pitchFamily="34" charset="0"/>
          </a:endParaRPr>
        </a:p>
      </dsp:txBody>
      <dsp:txXfrm>
        <a:off x="4596672" y="1088475"/>
        <a:ext cx="4032131" cy="3324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D3FC7-0426-4301-B50C-5AEE9A220757}">
      <dsp:nvSpPr>
        <dsp:cNvPr id="0" name=""/>
        <dsp:cNvSpPr/>
      </dsp:nvSpPr>
      <dsp:spPr>
        <a:xfrm rot="5400000">
          <a:off x="4788052" y="-2651363"/>
          <a:ext cx="851118" cy="637104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Not Yet Content-Ready - Substantial Support Needed</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K-12 &amp; higher education may offer interventions</a:t>
          </a:r>
          <a:endParaRPr lang="en-US" sz="1800" kern="1200" dirty="0">
            <a:solidFill>
              <a:schemeClr val="tx2"/>
            </a:solidFill>
          </a:endParaRPr>
        </a:p>
      </dsp:txBody>
      <dsp:txXfrm rot="-5400000">
        <a:off x="2028087" y="150150"/>
        <a:ext cx="6329501" cy="768022"/>
      </dsp:txXfrm>
    </dsp:sp>
    <dsp:sp modelId="{D35065F3-6C28-483B-A672-5C5616D37FEF}">
      <dsp:nvSpPr>
        <dsp:cNvPr id="0" name=""/>
        <dsp:cNvSpPr/>
      </dsp:nvSpPr>
      <dsp:spPr>
        <a:xfrm>
          <a:off x="522" y="2211"/>
          <a:ext cx="2027564" cy="1063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Level 1</a:t>
          </a:r>
          <a:endParaRPr lang="en-US" sz="4000" kern="1200" dirty="0"/>
        </a:p>
      </dsp:txBody>
      <dsp:txXfrm>
        <a:off x="52457" y="54146"/>
        <a:ext cx="1923694" cy="960027"/>
      </dsp:txXfrm>
    </dsp:sp>
    <dsp:sp modelId="{DDAEF137-DCBA-4FFC-8D9A-7F6BCDA17C9F}">
      <dsp:nvSpPr>
        <dsp:cNvPr id="0" name=""/>
        <dsp:cNvSpPr/>
      </dsp:nvSpPr>
      <dsp:spPr>
        <a:xfrm rot="5400000">
          <a:off x="4803591" y="-1556679"/>
          <a:ext cx="851118" cy="63420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Not Yet Content-Ready – Support Needed</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Transition courses or other supports for Grade 12,  retesting option for states</a:t>
          </a:r>
          <a:endParaRPr lang="en-US" sz="1800" kern="1200" dirty="0">
            <a:solidFill>
              <a:schemeClr val="tx2"/>
            </a:solidFill>
          </a:endParaRPr>
        </a:p>
      </dsp:txBody>
      <dsp:txXfrm rot="-5400000">
        <a:off x="2058105" y="1230355"/>
        <a:ext cx="6300543" cy="768022"/>
      </dsp:txXfrm>
    </dsp:sp>
    <dsp:sp modelId="{964E23FD-5977-48D3-BDF9-4D2D8FC90CB7}">
      <dsp:nvSpPr>
        <dsp:cNvPr id="0" name=""/>
        <dsp:cNvSpPr/>
      </dsp:nvSpPr>
      <dsp:spPr>
        <a:xfrm>
          <a:off x="522" y="1119304"/>
          <a:ext cx="2056116" cy="1063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Level 2</a:t>
          </a:r>
          <a:endParaRPr lang="en-US" sz="4000" kern="1200" dirty="0"/>
        </a:p>
      </dsp:txBody>
      <dsp:txXfrm>
        <a:off x="52457" y="1171239"/>
        <a:ext cx="1952246" cy="960027"/>
      </dsp:txXfrm>
    </dsp:sp>
    <dsp:sp modelId="{29D0DFCE-F501-4E37-B29F-4B592454FE21}">
      <dsp:nvSpPr>
        <dsp:cNvPr id="0" name=""/>
        <dsp:cNvSpPr/>
      </dsp:nvSpPr>
      <dsp:spPr>
        <a:xfrm rot="5400000">
          <a:off x="4822228" y="-383540"/>
          <a:ext cx="851118" cy="63037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Conditionally Content-Ready/Exempt from Developmental </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In each state, K-12 and higher ed must jointly develop Grade 12 requirements for students to earn exemption</a:t>
          </a:r>
          <a:endParaRPr lang="en-US" sz="1800" kern="1200" dirty="0">
            <a:solidFill>
              <a:schemeClr val="tx2"/>
            </a:solidFill>
          </a:endParaRPr>
        </a:p>
      </dsp:txBody>
      <dsp:txXfrm rot="-5400000">
        <a:off x="2095901" y="2384335"/>
        <a:ext cx="6262225" cy="768022"/>
      </dsp:txXfrm>
    </dsp:sp>
    <dsp:sp modelId="{AC425A16-1ECC-4A6A-B0F8-A757011C5071}">
      <dsp:nvSpPr>
        <dsp:cNvPr id="0" name=""/>
        <dsp:cNvSpPr/>
      </dsp:nvSpPr>
      <dsp:spPr>
        <a:xfrm>
          <a:off x="522" y="2236397"/>
          <a:ext cx="2095377" cy="1063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Level 3</a:t>
          </a:r>
          <a:endParaRPr lang="en-US" sz="4000" kern="1200" dirty="0"/>
        </a:p>
      </dsp:txBody>
      <dsp:txXfrm>
        <a:off x="52457" y="2288332"/>
        <a:ext cx="1991507" cy="960027"/>
      </dsp:txXfrm>
    </dsp:sp>
    <dsp:sp modelId="{BFA25E8B-1744-4FFE-8AA3-B8A3950FC8FC}">
      <dsp:nvSpPr>
        <dsp:cNvPr id="0" name=""/>
        <dsp:cNvSpPr/>
      </dsp:nvSpPr>
      <dsp:spPr>
        <a:xfrm rot="5400000">
          <a:off x="4793439" y="704240"/>
          <a:ext cx="851118" cy="63623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solidFill>
            </a:rPr>
            <a:t>Content-Ready/Exempt from Developmental</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smtClean="0">
              <a:solidFill>
                <a:schemeClr val="tx2"/>
              </a:solidFill>
            </a:rPr>
            <a:t>K-12 and higher education may jointly set Grade 12 requirements to retain exemption (optional for states)</a:t>
          </a:r>
          <a:endParaRPr lang="en-US" sz="1800" kern="1200" dirty="0">
            <a:solidFill>
              <a:schemeClr val="tx2"/>
            </a:solidFill>
          </a:endParaRPr>
        </a:p>
      </dsp:txBody>
      <dsp:txXfrm rot="-5400000">
        <a:off x="2037800" y="3501427"/>
        <a:ext cx="6320849" cy="768022"/>
      </dsp:txXfrm>
    </dsp:sp>
    <dsp:sp modelId="{07828514-2D2A-4E73-8FF8-90B4170C3C24}">
      <dsp:nvSpPr>
        <dsp:cNvPr id="0" name=""/>
        <dsp:cNvSpPr/>
      </dsp:nvSpPr>
      <dsp:spPr>
        <a:xfrm>
          <a:off x="522" y="3353490"/>
          <a:ext cx="2036396" cy="1063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Level 4</a:t>
          </a:r>
          <a:endParaRPr lang="en-US" sz="4000" kern="1200" dirty="0"/>
        </a:p>
      </dsp:txBody>
      <dsp:txXfrm>
        <a:off x="52457" y="3405425"/>
        <a:ext cx="1932526" cy="960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14A8-EFB0-4F2F-823F-DCABBB0A042D}">
      <dsp:nvSpPr>
        <dsp:cNvPr id="0" name=""/>
        <dsp:cNvSpPr/>
      </dsp:nvSpPr>
      <dsp:spPr>
        <a:xfrm rot="10800000">
          <a:off x="1219175" y="2219"/>
          <a:ext cx="6833357" cy="12748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153" tIns="68580" rIns="128016" bIns="68580" numCol="1" spcCol="1270" anchor="ctr" anchorCtr="0">
          <a:noAutofit/>
        </a:bodyPr>
        <a:lstStyle/>
        <a:p>
          <a:pPr marL="0" lvl="0" indent="0" algn="ctr" defTabSz="800100">
            <a:lnSpc>
              <a:spcPct val="90000"/>
            </a:lnSpc>
            <a:spcBef>
              <a:spcPct val="0"/>
            </a:spcBef>
            <a:spcAft>
              <a:spcPct val="35000"/>
            </a:spcAft>
          </a:pPr>
          <a:r>
            <a:rPr lang="en-US" sz="1800" kern="1200" dirty="0" smtClean="0"/>
            <a:t>Maria earns Level 4 on the math assessment. She wants to take Calculus in college so she will take pre-calculus as a senior and may take a placement test  when she arrives at college. </a:t>
          </a:r>
          <a:endParaRPr lang="en-US" sz="1800" kern="1200" dirty="0"/>
        </a:p>
      </dsp:txBody>
      <dsp:txXfrm rot="10800000">
        <a:off x="1537876" y="2219"/>
        <a:ext cx="6514656" cy="1274804"/>
      </dsp:txXfrm>
    </dsp:sp>
    <dsp:sp modelId="{FE0B7274-1A8A-43FA-91A7-8D6FB3267BF7}">
      <dsp:nvSpPr>
        <dsp:cNvPr id="0" name=""/>
        <dsp:cNvSpPr/>
      </dsp:nvSpPr>
      <dsp:spPr>
        <a:xfrm>
          <a:off x="0" y="1607"/>
          <a:ext cx="1274804" cy="12748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D9424-8985-4DEB-9038-33A63237010C}">
      <dsp:nvSpPr>
        <dsp:cNvPr id="0" name=""/>
        <dsp:cNvSpPr/>
      </dsp:nvSpPr>
      <dsp:spPr>
        <a:xfrm rot="10800000">
          <a:off x="1219202" y="1614461"/>
          <a:ext cx="6833302" cy="12748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15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Jason earns Level 3 on the math assessment.  To be exempt from developmental courses, he has to take Statistics or Trigonometry in Grade 12 and earn a grade of B or better.</a:t>
          </a:r>
          <a:endParaRPr lang="en-US" sz="1800" kern="1200" dirty="0"/>
        </a:p>
      </dsp:txBody>
      <dsp:txXfrm rot="10800000">
        <a:off x="1537903" y="1614461"/>
        <a:ext cx="6514601" cy="1274804"/>
      </dsp:txXfrm>
    </dsp:sp>
    <dsp:sp modelId="{03E64610-7BB6-4309-82AE-1ECAA3512783}">
      <dsp:nvSpPr>
        <dsp:cNvPr id="0" name=""/>
        <dsp:cNvSpPr/>
      </dsp:nvSpPr>
      <dsp:spPr>
        <a:xfrm>
          <a:off x="36343" y="1618132"/>
          <a:ext cx="1274804" cy="12748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F8E5D-DC78-49A4-A52C-4C8365CEA37A}">
      <dsp:nvSpPr>
        <dsp:cNvPr id="0" name=""/>
        <dsp:cNvSpPr/>
      </dsp:nvSpPr>
      <dsp:spPr>
        <a:xfrm rot="10800000">
          <a:off x="1162341" y="3312905"/>
          <a:ext cx="6914845" cy="12748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15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Kathy earns Level 2 on the math assessment.  Her high school offers her an intensive math course with the local community college.  Near the end of Grade 12, she will either retake the Smarter Balanced exam or a take a college placement test. </a:t>
          </a:r>
          <a:endParaRPr lang="en-US" sz="1800" kern="1200" dirty="0"/>
        </a:p>
      </dsp:txBody>
      <dsp:txXfrm rot="10800000">
        <a:off x="1481042" y="3312905"/>
        <a:ext cx="6596144" cy="1274804"/>
      </dsp:txXfrm>
    </dsp:sp>
    <dsp:sp modelId="{40332F43-69E5-4B2B-9085-23E936DFCD43}">
      <dsp:nvSpPr>
        <dsp:cNvPr id="0" name=""/>
        <dsp:cNvSpPr/>
      </dsp:nvSpPr>
      <dsp:spPr>
        <a:xfrm>
          <a:off x="0" y="3312905"/>
          <a:ext cx="1274804" cy="127480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60C2CBD3-3B1E-4FCF-8A69-C24AA3D349E0}" type="datetimeFigureOut">
              <a:rPr lang="en-US" smtClean="0"/>
              <a:t>4/10/2014</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52528071-0556-440F-851F-2366FC7DDA00}" type="slidenum">
              <a:rPr lang="en-US" smtClean="0"/>
              <a:t>‹#›</a:t>
            </a:fld>
            <a:endParaRPr lang="en-US"/>
          </a:p>
        </p:txBody>
      </p:sp>
    </p:spTree>
    <p:extLst>
      <p:ext uri="{BB962C8B-B14F-4D97-AF65-F5344CB8AC3E}">
        <p14:creationId xmlns:p14="http://schemas.microsoft.com/office/powerpoint/2010/main" val="1656498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9CF472EF-1A88-4A48-ACF4-7D9F645572ED}" type="datetimeFigureOut">
              <a:rPr lang="en-US" smtClean="0"/>
              <a:pPr/>
              <a:t>4/10/2014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C908DC6-76CC-4FA1-9A52-66A21BCC65C8}" type="slidenum">
              <a:rPr lang="en-US" smtClean="0"/>
              <a:pPr/>
              <a:t>‹#›</a:t>
            </a:fld>
            <a:endParaRPr lang="en-US"/>
          </a:p>
        </p:txBody>
      </p:sp>
    </p:spTree>
    <p:extLst>
      <p:ext uri="{BB962C8B-B14F-4D97-AF65-F5344CB8AC3E}">
        <p14:creationId xmlns:p14="http://schemas.microsoft.com/office/powerpoint/2010/main" val="62937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76091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lide Number Placeholder 3"/>
          <p:cNvSpPr>
            <a:spLocks noGrp="1"/>
          </p:cNvSpPr>
          <p:nvPr>
            <p:ph type="sldNum" sz="quarter" idx="5"/>
          </p:nvPr>
        </p:nvSpPr>
        <p:spPr bwMode="auto">
          <a:ln>
            <a:miter lim="800000"/>
            <a:headEnd/>
            <a:tailEnd/>
          </a:ln>
        </p:spPr>
        <p:txBody>
          <a:bodyPr/>
          <a:lstStyle/>
          <a:p>
            <a:pPr>
              <a:defRPr/>
            </a:pPr>
            <a:fld id="{7A85519B-0C79-4704-85DF-0C2D3B0D2449}"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84768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069378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a:p>
        </p:txBody>
      </p:sp>
      <p:sp>
        <p:nvSpPr>
          <p:cNvPr id="13"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p14="http://schemas.microsoft.com/office/powerpoint/2010/main" val="31247795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9133086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1488020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7196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2100" y="6407150"/>
            <a:ext cx="2133600" cy="365125"/>
          </a:xfrm>
        </p:spPr>
        <p:txBody>
          <a:bodyPr/>
          <a:lstStyle>
            <a:lvl1pPr>
              <a:defRPr sz="900">
                <a:latin typeface="Franklin Gothic Book" pitchFamily="34" charset="0"/>
              </a:defRPr>
            </a:lvl1pPr>
          </a:lstStyle>
          <a:p>
            <a:r>
              <a:rPr lang="en-US" dirty="0" smtClean="0"/>
              <a:t>Page </a:t>
            </a:r>
            <a:fld id="{8EE25981-F994-48C1-AACC-4E19E384D26C}" type="slidenum">
              <a:rPr lang="en-US" smtClean="0"/>
              <a:pPr/>
              <a:t>‹#›</a:t>
            </a:fld>
            <a:endParaRPr lang="en-US" dirty="0"/>
          </a:p>
        </p:txBody>
      </p:sp>
    </p:spTree>
    <p:extLst>
      <p:ext uri="{BB962C8B-B14F-4D97-AF65-F5344CB8AC3E}">
        <p14:creationId xmlns:p14="http://schemas.microsoft.com/office/powerpoint/2010/main" val="2960551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BF9025-D128-CC4B-B075-F0A35CC9F153}" type="slidenum">
              <a:rPr lang="en-US" smtClean="0"/>
              <a:pPr/>
              <a:t>‹#›</a:t>
            </a:fld>
            <a:endParaRPr lang="en-US"/>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093413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3702308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1871740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1160717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38181505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3140741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6B983-BD64-874D-86F2-B549B79A397C}" type="datetimeFigureOut">
              <a:rPr lang="en-US" smtClean="0"/>
              <a:pPr/>
              <a:t>4/10/2014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BF9025-D128-CC4B-B075-F0A35CC9F153}" type="slidenum">
              <a:rPr lang="en-US" smtClean="0"/>
              <a:pPr/>
              <a:t>‹#›</a:t>
            </a:fld>
            <a:endParaRPr lang="en-US"/>
          </a:p>
        </p:txBody>
      </p:sp>
    </p:spTree>
    <p:extLst>
      <p:ext uri="{BB962C8B-B14F-4D97-AF65-F5344CB8AC3E}">
        <p14:creationId xmlns:p14="http://schemas.microsoft.com/office/powerpoint/2010/main" val="336838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F9025-D128-CC4B-B075-F0A35CC9F153}" type="slidenum">
              <a:rPr lang="en-US" smtClean="0"/>
              <a:pPr/>
              <a:t>‹#›</a:t>
            </a:fld>
            <a:endParaRPr lang="en-US"/>
          </a:p>
        </p:txBody>
      </p:sp>
    </p:spTree>
    <p:extLst>
      <p:ext uri="{BB962C8B-B14F-4D97-AF65-F5344CB8AC3E}">
        <p14:creationId xmlns:p14="http://schemas.microsoft.com/office/powerpoint/2010/main" val="380890751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Lst>
  <p:timing>
    <p:tnLst>
      <p:par>
        <p:cTn id="1" dur="indefinite" restart="never" nodeType="tmRoot"/>
      </p:par>
    </p:tnLst>
  </p:timing>
  <p:txStyles>
    <p:titleStyle>
      <a:lvl1pPr algn="ctr" defTabSz="457200" rtl="0" eaLnBrk="1" latinLnBrk="0" hangingPunct="1">
        <a:spcBef>
          <a:spcPct val="0"/>
        </a:spcBef>
        <a:buNone/>
        <a:defRPr lang="en-US" sz="3200" b="1" kern="1200" dirty="0">
          <a:solidFill>
            <a:schemeClr val="accent4"/>
          </a:solidFill>
          <a:latin typeface="Franklin Gothic Book" pitchFamily="34" charset="0"/>
          <a:ea typeface="+mj-ea"/>
          <a:cs typeface="+mj-cs"/>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1"/>
          </a:solidFill>
          <a:latin typeface="Franklin Gothic Book"/>
          <a:ea typeface="+mn-ea"/>
          <a:cs typeface="+mn-cs"/>
        </a:defRPr>
      </a:lvl1pPr>
      <a:lvl2pPr marL="742950" indent="-285750" algn="l" defTabSz="457200" rtl="0" eaLnBrk="1" latinLnBrk="0" hangingPunct="1">
        <a:lnSpc>
          <a:spcPct val="90000"/>
        </a:lnSpc>
        <a:spcBef>
          <a:spcPts val="568"/>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ts val="568"/>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ts val="568"/>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ts val="568"/>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hyperlink" Target="http://www.corestandard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10" y="344778"/>
            <a:ext cx="8634898" cy="769441"/>
          </a:xfrm>
        </p:spPr>
        <p:txBody>
          <a:bodyPr/>
          <a:lstStyle/>
          <a:p>
            <a:r>
              <a:rPr lang="en-US" sz="3600" dirty="0" smtClean="0">
                <a:latin typeface="Arial" pitchFamily="34" charset="0"/>
                <a:cs typeface="Arial" pitchFamily="34" charset="0"/>
              </a:rPr>
              <a:t>Common Core, Smarter Balanced &amp; Higher Education </a:t>
            </a:r>
            <a:endParaRPr lang="en-US" sz="3600" dirty="0">
              <a:latin typeface="Arial" pitchFamily="34" charset="0"/>
              <a:cs typeface="Arial" pitchFamily="34" charset="0"/>
            </a:endParaRPr>
          </a:p>
        </p:txBody>
      </p:sp>
      <p:sp>
        <p:nvSpPr>
          <p:cNvPr id="3" name="Subtitle 2"/>
          <p:cNvSpPr>
            <a:spLocks noGrp="1"/>
          </p:cNvSpPr>
          <p:nvPr>
            <p:ph type="subTitle" idx="1"/>
          </p:nvPr>
        </p:nvSpPr>
        <p:spPr>
          <a:xfrm>
            <a:off x="476599" y="1782804"/>
            <a:ext cx="8257032" cy="809533"/>
          </a:xfrm>
        </p:spPr>
        <p:txBody>
          <a:bodyPr>
            <a:normAutofit fontScale="92500" lnSpcReduction="10000"/>
          </a:bodyPr>
          <a:lstStyle/>
          <a:p>
            <a:r>
              <a:rPr lang="en-US" dirty="0" smtClean="0">
                <a:latin typeface="Arial" pitchFamily="34" charset="0"/>
                <a:cs typeface="Arial" pitchFamily="34" charset="0"/>
              </a:rPr>
              <a:t>Louise Feroe</a:t>
            </a:r>
          </a:p>
          <a:p>
            <a:r>
              <a:rPr lang="en-US" dirty="0" smtClean="0">
                <a:latin typeface="Arial" pitchFamily="34" charset="0"/>
                <a:cs typeface="Arial" pitchFamily="34" charset="0"/>
              </a:rPr>
              <a:t>Regional Higher Education Advisor</a:t>
            </a:r>
          </a:p>
        </p:txBody>
      </p:sp>
      <p:sp>
        <p:nvSpPr>
          <p:cNvPr id="4" name="Text Placeholder 3"/>
          <p:cNvSpPr>
            <a:spLocks noGrp="1"/>
          </p:cNvSpPr>
          <p:nvPr>
            <p:ph type="body" sz="quarter" idx="13"/>
          </p:nvPr>
        </p:nvSpPr>
        <p:spPr>
          <a:xfrm>
            <a:off x="115911" y="4733925"/>
            <a:ext cx="8634898" cy="967628"/>
          </a:xfrm>
        </p:spPr>
        <p:txBody>
          <a:bodyPr/>
          <a:lstStyle/>
          <a:p>
            <a:r>
              <a:rPr lang="en-US" sz="2000" dirty="0" smtClean="0">
                <a:solidFill>
                  <a:schemeClr val="tx2"/>
                </a:solidFill>
                <a:latin typeface="Arial" pitchFamily="34" charset="0"/>
                <a:cs typeface="Arial" pitchFamily="34" charset="0"/>
              </a:rPr>
              <a:t>Conversation on College Readiness &amp; Success</a:t>
            </a:r>
          </a:p>
          <a:p>
            <a:r>
              <a:rPr lang="en-US" sz="2000" dirty="0" smtClean="0">
                <a:solidFill>
                  <a:schemeClr val="tx2"/>
                </a:solidFill>
                <a:latin typeface="Arial" pitchFamily="34" charset="0"/>
                <a:cs typeface="Arial" pitchFamily="34" charset="0"/>
              </a:rPr>
              <a:t>April 11, 2014</a:t>
            </a:r>
          </a:p>
          <a:p>
            <a:r>
              <a:rPr lang="en-US" sz="2000" dirty="0" smtClean="0">
                <a:solidFill>
                  <a:schemeClr val="tx2"/>
                </a:solidFill>
                <a:latin typeface="Arial" pitchFamily="34" charset="0"/>
                <a:cs typeface="Arial" pitchFamily="34" charset="0"/>
              </a:rPr>
              <a:t>Middlesex Community College, Middletown, CT</a:t>
            </a:r>
          </a:p>
        </p:txBody>
      </p:sp>
    </p:spTree>
    <p:extLst>
      <p:ext uri="{BB962C8B-B14F-4D97-AF65-F5344CB8AC3E}">
        <p14:creationId xmlns:p14="http://schemas.microsoft.com/office/powerpoint/2010/main" val="91671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ln>
            <a:miter lim="800000"/>
            <a:headEnd/>
            <a:tailEnd/>
          </a:ln>
        </p:spPr>
        <p:txBody>
          <a:bodyPr/>
          <a:lstStyle/>
          <a:p>
            <a:pPr marL="457200" indent="-457200">
              <a:spcBef>
                <a:spcPts val="600"/>
              </a:spcBef>
              <a:defRPr/>
            </a:pPr>
            <a:r>
              <a:rPr b="1" dirty="0" smtClean="0">
                <a:latin typeface="Arial" pitchFamily="34" charset="0"/>
                <a:cs typeface="Arial" pitchFamily="34" charset="0"/>
              </a:rPr>
              <a:t>A Balanced Assessment System</a:t>
            </a:r>
          </a:p>
        </p:txBody>
      </p:sp>
      <p:sp>
        <p:nvSpPr>
          <p:cNvPr id="65" name="Rounded Rectangle 64"/>
          <p:cNvSpPr/>
          <p:nvPr/>
        </p:nvSpPr>
        <p:spPr>
          <a:xfrm>
            <a:off x="85725" y="2095967"/>
            <a:ext cx="1479550" cy="2701925"/>
          </a:xfrm>
          <a:prstGeom prst="roundRect">
            <a:avLst>
              <a:gd name="adj" fmla="val 7177"/>
            </a:avLst>
          </a:prstGeom>
          <a:solidFill>
            <a:schemeClr val="bg2"/>
          </a:solidFill>
          <a:ln w="1397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dirty="0">
                <a:solidFill>
                  <a:prstClr val="white"/>
                </a:solidFill>
                <a:latin typeface="Franklin Gothic Book" pitchFamily="34" charset="0"/>
                <a:cs typeface="Arial" pitchFamily="34" charset="0"/>
              </a:rPr>
              <a:t>Common Core State Standards specify </a:t>
            </a:r>
          </a:p>
          <a:p>
            <a:pPr algn="ctr">
              <a:defRPr/>
            </a:pPr>
            <a:r>
              <a:rPr lang="en-US" dirty="0">
                <a:solidFill>
                  <a:prstClr val="white"/>
                </a:solidFill>
                <a:latin typeface="Franklin Gothic Book" pitchFamily="34" charset="0"/>
                <a:cs typeface="Arial" pitchFamily="34" charset="0"/>
              </a:rPr>
              <a:t>K-12 expectations for college and career readiness</a:t>
            </a:r>
            <a:endParaRPr lang="en-US" u="sng" dirty="0">
              <a:solidFill>
                <a:prstClr val="white"/>
              </a:solidFill>
              <a:latin typeface="Franklin Gothic Book" pitchFamily="34" charset="0"/>
              <a:cs typeface="Arial" pitchFamily="34" charset="0"/>
            </a:endParaRPr>
          </a:p>
        </p:txBody>
      </p:sp>
      <p:sp>
        <p:nvSpPr>
          <p:cNvPr id="68" name="Notched Right Arrow 67"/>
          <p:cNvSpPr/>
          <p:nvPr/>
        </p:nvSpPr>
        <p:spPr>
          <a:xfrm>
            <a:off x="1893888" y="2983379"/>
            <a:ext cx="1098550" cy="585788"/>
          </a:xfrm>
          <a:prstGeom prst="notchedRightArrow">
            <a:avLst/>
          </a:prstGeom>
          <a:solidFill>
            <a:schemeClr val="tx1"/>
          </a:solidFill>
          <a:ln w="190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Rounded Rectangle 19"/>
          <p:cNvSpPr/>
          <p:nvPr/>
        </p:nvSpPr>
        <p:spPr>
          <a:xfrm>
            <a:off x="7577138" y="2140417"/>
            <a:ext cx="1481137" cy="2701925"/>
          </a:xfrm>
          <a:prstGeom prst="roundRect">
            <a:avLst>
              <a:gd name="adj" fmla="val 7177"/>
            </a:avLst>
          </a:prstGeom>
          <a:solidFill>
            <a:schemeClr val="bg2"/>
          </a:solidFill>
          <a:ln w="13970">
            <a:noFill/>
          </a:ln>
          <a:effectLst>
            <a:outerShdw blurRad="50800" dist="508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Book" pitchFamily="34" charset="0"/>
                <a:cs typeface="Arial" pitchFamily="34" charset="0"/>
              </a:rPr>
              <a:t>All students leave </a:t>
            </a:r>
            <a:br>
              <a:rPr lang="en-US" dirty="0">
                <a:solidFill>
                  <a:prstClr val="white"/>
                </a:solidFill>
                <a:latin typeface="Franklin Gothic Book" pitchFamily="34" charset="0"/>
                <a:cs typeface="Arial" pitchFamily="34" charset="0"/>
              </a:rPr>
            </a:br>
            <a:r>
              <a:rPr lang="en-US" dirty="0">
                <a:solidFill>
                  <a:prstClr val="white"/>
                </a:solidFill>
                <a:latin typeface="Franklin Gothic Book" pitchFamily="34" charset="0"/>
                <a:cs typeface="Arial" pitchFamily="34" charset="0"/>
              </a:rPr>
              <a:t>high school college </a:t>
            </a:r>
            <a:br>
              <a:rPr lang="en-US" dirty="0">
                <a:solidFill>
                  <a:prstClr val="white"/>
                </a:solidFill>
                <a:latin typeface="Franklin Gothic Book" pitchFamily="34" charset="0"/>
                <a:cs typeface="Arial" pitchFamily="34" charset="0"/>
              </a:rPr>
            </a:br>
            <a:r>
              <a:rPr lang="en-US" dirty="0">
                <a:solidFill>
                  <a:prstClr val="white"/>
                </a:solidFill>
                <a:latin typeface="Franklin Gothic Book" pitchFamily="34" charset="0"/>
                <a:cs typeface="Arial" pitchFamily="34" charset="0"/>
              </a:rPr>
              <a:t>and career ready </a:t>
            </a:r>
          </a:p>
        </p:txBody>
      </p:sp>
      <p:sp>
        <p:nvSpPr>
          <p:cNvPr id="21" name="Notched Right Arrow 20"/>
          <p:cNvSpPr/>
          <p:nvPr/>
        </p:nvSpPr>
        <p:spPr>
          <a:xfrm>
            <a:off x="6138863" y="2983379"/>
            <a:ext cx="1096962" cy="585788"/>
          </a:xfrm>
          <a:prstGeom prst="notchedRightArrow">
            <a:avLst/>
          </a:prstGeom>
          <a:solidFill>
            <a:schemeClr val="tx1"/>
          </a:solidFill>
          <a:ln w="190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Isosceles Triangle 4"/>
          <p:cNvSpPr/>
          <p:nvPr/>
        </p:nvSpPr>
        <p:spPr>
          <a:xfrm>
            <a:off x="2644775" y="1507004"/>
            <a:ext cx="3703638" cy="3457575"/>
          </a:xfrm>
          <a:prstGeom prst="triangle">
            <a:avLst/>
          </a:prstGeom>
          <a:solidFill>
            <a:schemeClr val="accent1"/>
          </a:solidFill>
          <a:ln cap="rnd">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b="1" dirty="0" smtClean="0">
                <a:solidFill>
                  <a:prstClr val="white"/>
                </a:solidFill>
                <a:latin typeface="Franklin Gothic Book" pitchFamily="34" charset="0"/>
                <a:cs typeface="Arial" pitchFamily="34" charset="0"/>
              </a:rPr>
              <a:t>Teachers </a:t>
            </a:r>
            <a:r>
              <a:rPr lang="en-US" b="1" dirty="0">
                <a:solidFill>
                  <a:prstClr val="white"/>
                </a:solidFill>
                <a:latin typeface="Franklin Gothic Book" pitchFamily="34" charset="0"/>
                <a:cs typeface="Arial" pitchFamily="34" charset="0"/>
              </a:rPr>
              <a:t>and schools have information and tools they need to improve teaching and </a:t>
            </a:r>
            <a:r>
              <a:rPr lang="en-US" b="1" dirty="0" smtClean="0">
                <a:solidFill>
                  <a:prstClr val="white"/>
                </a:solidFill>
                <a:latin typeface="Franklin Gothic Book" pitchFamily="34" charset="0"/>
                <a:cs typeface="Arial" pitchFamily="34" charset="0"/>
              </a:rPr>
              <a:t>learning</a:t>
            </a:r>
          </a:p>
          <a:p>
            <a:pPr algn="ctr">
              <a:defRPr/>
            </a:pPr>
            <a:endParaRPr lang="en-US" b="1" dirty="0">
              <a:solidFill>
                <a:prstClr val="white"/>
              </a:solidFill>
              <a:latin typeface="Franklin Gothic Book" pitchFamily="34" charset="0"/>
              <a:cs typeface="Arial" pitchFamily="34" charset="0"/>
            </a:endParaRPr>
          </a:p>
          <a:p>
            <a:pPr algn="ctr">
              <a:defRPr/>
            </a:pPr>
            <a:endParaRPr lang="en-US" dirty="0">
              <a:solidFill>
                <a:prstClr val="white"/>
              </a:solidFill>
              <a:latin typeface="Franklin Gothic Book" pitchFamily="34" charset="0"/>
              <a:cs typeface="Arial" pitchFamily="34" charset="0"/>
            </a:endParaRPr>
          </a:p>
          <a:p>
            <a:pPr algn="ctr">
              <a:defRPr/>
            </a:pPr>
            <a:endParaRPr lang="en-US" dirty="0">
              <a:solidFill>
                <a:prstClr val="white"/>
              </a:solidFill>
              <a:latin typeface="Franklin Gothic Book" pitchFamily="34" charset="0"/>
              <a:cs typeface="Arial" pitchFamily="34" charset="0"/>
            </a:endParaRPr>
          </a:p>
        </p:txBody>
      </p:sp>
      <p:sp>
        <p:nvSpPr>
          <p:cNvPr id="7" name="Rounded Rectangle 6"/>
          <p:cNvSpPr>
            <a:spLocks noChangeArrowheads="1"/>
          </p:cNvSpPr>
          <p:nvPr/>
        </p:nvSpPr>
        <p:spPr bwMode="auto">
          <a:xfrm>
            <a:off x="5009882" y="4630177"/>
            <a:ext cx="2254518" cy="1384257"/>
          </a:xfrm>
          <a:prstGeom prst="roundRect">
            <a:avLst>
              <a:gd name="adj" fmla="val 16667"/>
            </a:avLst>
          </a:prstGeom>
          <a:solidFill>
            <a:schemeClr val="tx1">
              <a:lumMod val="20000"/>
              <a:lumOff val="80000"/>
            </a:schemeClr>
          </a:solidFill>
          <a:ln w="9525">
            <a:solidFill>
              <a:schemeClr val="tx1"/>
            </a:solidFill>
            <a:round/>
            <a:headEnd/>
            <a:tailEnd/>
          </a:ln>
        </p:spPr>
        <p:txBody>
          <a:bodyPr anchor="ctr"/>
          <a:lstStyle/>
          <a:p>
            <a:pPr algn="ctr" defTabSz="711200">
              <a:lnSpc>
                <a:spcPct val="90000"/>
              </a:lnSpc>
            </a:pPr>
            <a:r>
              <a:rPr lang="en-US" b="1" dirty="0" smtClean="0">
                <a:solidFill>
                  <a:schemeClr val="tx2"/>
                </a:solidFill>
                <a:latin typeface="Franklin Gothic Book" pitchFamily="34" charset="0"/>
              </a:rPr>
              <a:t>Interim assessments </a:t>
            </a:r>
            <a:r>
              <a:rPr lang="en-US" dirty="0" smtClean="0">
                <a:solidFill>
                  <a:schemeClr val="tx2"/>
                </a:solidFill>
                <a:latin typeface="Franklin Gothic Book" pitchFamily="34" charset="0"/>
              </a:rPr>
              <a:t/>
            </a:r>
            <a:br>
              <a:rPr lang="en-US" dirty="0" smtClean="0">
                <a:solidFill>
                  <a:schemeClr val="tx2"/>
                </a:solidFill>
                <a:latin typeface="Franklin Gothic Book" pitchFamily="34" charset="0"/>
              </a:rPr>
            </a:br>
            <a:r>
              <a:rPr lang="en-US" dirty="0" smtClean="0">
                <a:solidFill>
                  <a:schemeClr val="tx2"/>
                </a:solidFill>
                <a:latin typeface="Franklin Gothic Book" pitchFamily="34" charset="0"/>
              </a:rPr>
              <a:t>Flexible, open, used for actionable feedback</a:t>
            </a:r>
          </a:p>
        </p:txBody>
      </p:sp>
      <p:sp>
        <p:nvSpPr>
          <p:cNvPr id="23" name="Rounded Rectangle 22"/>
          <p:cNvSpPr>
            <a:spLocks noChangeArrowheads="1"/>
          </p:cNvSpPr>
          <p:nvPr/>
        </p:nvSpPr>
        <p:spPr bwMode="auto">
          <a:xfrm>
            <a:off x="3309870" y="1184856"/>
            <a:ext cx="2382592" cy="1279411"/>
          </a:xfrm>
          <a:prstGeom prst="roundRect">
            <a:avLst>
              <a:gd name="adj" fmla="val 16667"/>
            </a:avLst>
          </a:prstGeom>
          <a:solidFill>
            <a:schemeClr val="tx1">
              <a:lumMod val="20000"/>
              <a:lumOff val="80000"/>
            </a:schemeClr>
          </a:solidFill>
          <a:ln w="9525">
            <a:solidFill>
              <a:schemeClr val="tx1"/>
            </a:solidFill>
            <a:round/>
            <a:headEnd/>
            <a:tailEnd/>
          </a:ln>
        </p:spPr>
        <p:txBody>
          <a:bodyPr anchor="ctr"/>
          <a:lstStyle/>
          <a:p>
            <a:pPr algn="ctr" defTabSz="711200">
              <a:lnSpc>
                <a:spcPct val="90000"/>
              </a:lnSpc>
            </a:pPr>
            <a:r>
              <a:rPr lang="en-US" b="1" dirty="0" smtClean="0">
                <a:solidFill>
                  <a:schemeClr val="tx2"/>
                </a:solidFill>
                <a:latin typeface="Franklin Gothic Book" pitchFamily="34" charset="0"/>
              </a:rPr>
              <a:t>Summative assessments </a:t>
            </a:r>
          </a:p>
          <a:p>
            <a:pPr algn="ctr" defTabSz="711200">
              <a:lnSpc>
                <a:spcPct val="90000"/>
              </a:lnSpc>
            </a:pPr>
            <a:r>
              <a:rPr lang="en-US" dirty="0" smtClean="0">
                <a:solidFill>
                  <a:schemeClr val="tx2"/>
                </a:solidFill>
                <a:latin typeface="Franklin Gothic Book" pitchFamily="34" charset="0"/>
              </a:rPr>
              <a:t>Benchmarked to college and career readiness</a:t>
            </a:r>
          </a:p>
        </p:txBody>
      </p:sp>
      <p:sp>
        <p:nvSpPr>
          <p:cNvPr id="24" name="Rounded Rectangle 23"/>
          <p:cNvSpPr/>
          <p:nvPr/>
        </p:nvSpPr>
        <p:spPr>
          <a:xfrm>
            <a:off x="1603913" y="4614303"/>
            <a:ext cx="2530206" cy="1400132"/>
          </a:xfrm>
          <a:prstGeom prst="roundRect">
            <a:avLst/>
          </a:prstGeom>
          <a:solidFill>
            <a:schemeClr val="tx1">
              <a:lumMod val="20000"/>
              <a:lumOff val="80000"/>
            </a:schemeClr>
          </a:solidFill>
          <a:ln>
            <a:solidFill>
              <a:schemeClr val="tx1"/>
            </a:solidFill>
          </a:ln>
        </p:spPr>
        <p:txBody>
          <a:bodyPr anchor="ctr"/>
          <a:lstStyle/>
          <a:p>
            <a:pPr algn="ctr" defTabSz="711200">
              <a:lnSpc>
                <a:spcPct val="90000"/>
              </a:lnSpc>
              <a:defRPr/>
            </a:pPr>
            <a:r>
              <a:rPr lang="en-US" dirty="0">
                <a:solidFill>
                  <a:schemeClr val="tx2"/>
                </a:solidFill>
                <a:latin typeface="Franklin Gothic Book" pitchFamily="34" charset="0"/>
                <a:cs typeface="Arial" pitchFamily="34" charset="0"/>
              </a:rPr>
              <a:t>Teacher resources for </a:t>
            </a:r>
          </a:p>
          <a:p>
            <a:pPr algn="ctr" defTabSz="711200">
              <a:lnSpc>
                <a:spcPct val="90000"/>
              </a:lnSpc>
              <a:defRPr/>
            </a:pPr>
            <a:r>
              <a:rPr lang="en-US" b="1" dirty="0">
                <a:solidFill>
                  <a:schemeClr val="tx2"/>
                </a:solidFill>
                <a:latin typeface="Franklin Gothic Book" pitchFamily="34" charset="0"/>
                <a:cs typeface="Arial" pitchFamily="34" charset="0"/>
              </a:rPr>
              <a:t>formative assessment practices</a:t>
            </a:r>
          </a:p>
          <a:p>
            <a:pPr algn="ctr" defTabSz="711200">
              <a:lnSpc>
                <a:spcPct val="90000"/>
              </a:lnSpc>
              <a:defRPr/>
            </a:pPr>
            <a:r>
              <a:rPr lang="en-US" dirty="0">
                <a:solidFill>
                  <a:schemeClr val="tx2"/>
                </a:solidFill>
                <a:latin typeface="Franklin Gothic Book" pitchFamily="34" charset="0"/>
                <a:cs typeface="Arial" pitchFamily="34" charset="0"/>
              </a:rPr>
              <a:t>to improve instruction</a:t>
            </a:r>
            <a:endParaRPr lang="en-US" dirty="0">
              <a:solidFill>
                <a:schemeClr val="tx2"/>
              </a:solidFill>
              <a:latin typeface="Franklin Gothic Book" pitchFamily="34" charset="0"/>
            </a:endParaRPr>
          </a:p>
        </p:txBody>
      </p:sp>
    </p:spTree>
    <p:extLst>
      <p:ext uri="{BB962C8B-B14F-4D97-AF65-F5344CB8AC3E}">
        <p14:creationId xmlns:p14="http://schemas.microsoft.com/office/powerpoint/2010/main" val="366728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and Users for the </a:t>
            </a:r>
            <a:br>
              <a:rPr lang="en-US" dirty="0" smtClean="0"/>
            </a:br>
            <a:r>
              <a:rPr lang="en-US" dirty="0" smtClean="0"/>
              <a:t>Summative Assessments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2230426"/>
              </p:ext>
            </p:extLst>
          </p:nvPr>
        </p:nvGraphicFramePr>
        <p:xfrm>
          <a:off x="457200" y="1557712"/>
          <a:ext cx="8235904" cy="4331048"/>
        </p:xfrm>
        <a:graphic>
          <a:graphicData uri="http://schemas.openxmlformats.org/drawingml/2006/table">
            <a:tbl>
              <a:tblPr firstRow="1" bandRow="1">
                <a:tableStyleId>{5C22544A-7EE6-4342-B048-85BDC9FD1C3A}</a:tableStyleId>
              </a:tblPr>
              <a:tblGrid>
                <a:gridCol w="1886562"/>
                <a:gridCol w="4103844"/>
                <a:gridCol w="2245498"/>
              </a:tblGrid>
              <a:tr h="831302">
                <a:tc>
                  <a:txBody>
                    <a:bodyPr/>
                    <a:lstStyle/>
                    <a:p>
                      <a:pPr algn="ctr"/>
                      <a:r>
                        <a:rPr lang="en-US" sz="2000" b="0" dirty="0" smtClean="0">
                          <a:latin typeface="Arial" pitchFamily="34" charset="0"/>
                          <a:cs typeface="Arial" pitchFamily="34" charset="0"/>
                        </a:rPr>
                        <a:t>Grades Tested</a:t>
                      </a:r>
                      <a:endParaRPr lang="en-US" sz="2000" b="0" dirty="0">
                        <a:latin typeface="Arial" pitchFamily="34" charset="0"/>
                        <a:cs typeface="Arial" pitchFamily="34" charset="0"/>
                      </a:endParaRPr>
                    </a:p>
                  </a:txBody>
                  <a:tcPr anchor="ctr"/>
                </a:tc>
                <a:tc>
                  <a:txBody>
                    <a:bodyPr/>
                    <a:lstStyle/>
                    <a:p>
                      <a:r>
                        <a:rPr lang="en-US" sz="2000" b="0" dirty="0" smtClean="0">
                          <a:latin typeface="Arial" pitchFamily="34" charset="0"/>
                          <a:cs typeface="Arial" pitchFamily="34" charset="0"/>
                        </a:rPr>
                        <a:t>Purpose</a:t>
                      </a:r>
                      <a:endParaRPr lang="en-US" sz="2000" b="0" dirty="0">
                        <a:latin typeface="Arial" pitchFamily="34" charset="0"/>
                        <a:cs typeface="Arial" pitchFamily="34" charset="0"/>
                      </a:endParaRPr>
                    </a:p>
                  </a:txBody>
                  <a:tcPr anchor="ctr"/>
                </a:tc>
                <a:tc>
                  <a:txBody>
                    <a:bodyPr/>
                    <a:lstStyle/>
                    <a:p>
                      <a:r>
                        <a:rPr lang="en-US" sz="2000" b="0" dirty="0" smtClean="0">
                          <a:latin typeface="Arial" pitchFamily="34" charset="0"/>
                          <a:cs typeface="Arial" pitchFamily="34" charset="0"/>
                        </a:rPr>
                        <a:t>User</a:t>
                      </a:r>
                      <a:endParaRPr lang="en-US" sz="2000" b="0" dirty="0">
                        <a:latin typeface="Arial" pitchFamily="34" charset="0"/>
                        <a:cs typeface="Arial" pitchFamily="34" charset="0"/>
                      </a:endParaRPr>
                    </a:p>
                  </a:txBody>
                  <a:tcPr anchor="ctr"/>
                </a:tc>
              </a:tr>
              <a:tr h="831302">
                <a:tc>
                  <a:txBody>
                    <a:bodyPr/>
                    <a:lstStyle/>
                    <a:p>
                      <a:pPr algn="ctr"/>
                      <a:r>
                        <a:rPr lang="en-US" sz="2000" b="0" dirty="0" smtClean="0">
                          <a:solidFill>
                            <a:schemeClr val="tx2"/>
                          </a:solidFill>
                          <a:latin typeface="Arial" pitchFamily="34" charset="0"/>
                          <a:cs typeface="Arial" pitchFamily="34" charset="0"/>
                        </a:rPr>
                        <a:t>3-8 and 11</a:t>
                      </a:r>
                    </a:p>
                  </a:txBody>
                  <a:tcPr anchor="ctr"/>
                </a:tc>
                <a:tc>
                  <a:txBody>
                    <a:bodyPr/>
                    <a:lstStyle/>
                    <a:p>
                      <a:r>
                        <a:rPr lang="en-US" sz="2000" b="0" i="0" dirty="0" smtClean="0">
                          <a:solidFill>
                            <a:schemeClr val="tx2"/>
                          </a:solidFill>
                          <a:latin typeface="Arial" pitchFamily="34" charset="0"/>
                          <a:cs typeface="Arial" pitchFamily="34" charset="0"/>
                        </a:rPr>
                        <a:t>School/District/State</a:t>
                      </a:r>
                      <a:r>
                        <a:rPr lang="en-US" sz="2000" b="0" i="0" baseline="0" dirty="0" smtClean="0">
                          <a:solidFill>
                            <a:schemeClr val="tx2"/>
                          </a:solidFill>
                          <a:latin typeface="Arial" pitchFamily="34" charset="0"/>
                          <a:cs typeface="Arial" pitchFamily="34" charset="0"/>
                        </a:rPr>
                        <a:t> Accountability</a:t>
                      </a:r>
                      <a:endParaRPr lang="en-US" sz="2000" b="0" i="0" dirty="0">
                        <a:solidFill>
                          <a:schemeClr val="tx2"/>
                        </a:solidFill>
                        <a:latin typeface="Arial" pitchFamily="34" charset="0"/>
                        <a:cs typeface="Arial" pitchFamily="34" charset="0"/>
                      </a:endParaRPr>
                    </a:p>
                  </a:txBody>
                  <a:tcPr anchor="ctr"/>
                </a:tc>
                <a:tc>
                  <a:txBody>
                    <a:bodyPr/>
                    <a:lstStyle/>
                    <a:p>
                      <a:r>
                        <a:rPr lang="en-US" sz="2000" b="0" i="0" dirty="0" smtClean="0">
                          <a:solidFill>
                            <a:schemeClr val="tx2"/>
                          </a:solidFill>
                          <a:latin typeface="Arial" pitchFamily="34" charset="0"/>
                          <a:cs typeface="Arial" pitchFamily="34" charset="0"/>
                        </a:rPr>
                        <a:t>Federal</a:t>
                      </a:r>
                      <a:r>
                        <a:rPr lang="en-US" sz="2000" b="0" i="0" baseline="0" dirty="0" smtClean="0">
                          <a:solidFill>
                            <a:schemeClr val="tx2"/>
                          </a:solidFill>
                          <a:latin typeface="Arial" pitchFamily="34" charset="0"/>
                          <a:cs typeface="Arial" pitchFamily="34" charset="0"/>
                        </a:rPr>
                        <a:t> ESEA/NCLB</a:t>
                      </a:r>
                      <a:endParaRPr lang="en-US" sz="2000" b="0" i="0" dirty="0">
                        <a:solidFill>
                          <a:schemeClr val="tx2"/>
                        </a:solidFill>
                        <a:latin typeface="Arial" pitchFamily="34" charset="0"/>
                        <a:cs typeface="Arial" pitchFamily="34" charset="0"/>
                      </a:endParaRPr>
                    </a:p>
                  </a:txBody>
                  <a:tcPr anchor="ctr"/>
                </a:tc>
              </a:tr>
              <a:tr h="83130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2"/>
                          </a:solidFill>
                          <a:latin typeface="Arial" pitchFamily="34" charset="0"/>
                          <a:cs typeface="Arial" pitchFamily="34" charset="0"/>
                        </a:rPr>
                        <a:t>11</a:t>
                      </a:r>
                    </a:p>
                    <a:p>
                      <a:endParaRPr lang="en-US" sz="1600" b="1" dirty="0">
                        <a:latin typeface="Arial" pitchFamily="34" charset="0"/>
                        <a:cs typeface="Arial" pitchFamily="34" charset="0"/>
                      </a:endParaRPr>
                    </a:p>
                  </a:txBody>
                  <a:tcPr anchor="ctr"/>
                </a:tc>
                <a:tc>
                  <a:txBody>
                    <a:bodyPr/>
                    <a:lstStyle/>
                    <a:p>
                      <a:r>
                        <a:rPr lang="en-US" sz="2000" b="1" i="0" dirty="0" smtClean="0">
                          <a:solidFill>
                            <a:schemeClr val="tx2"/>
                          </a:solidFill>
                          <a:latin typeface="Arial" pitchFamily="34" charset="0"/>
                          <a:cs typeface="Arial" pitchFamily="34" charset="0"/>
                        </a:rPr>
                        <a:t>Student Readiness for Credit-bearing College</a:t>
                      </a:r>
                      <a:r>
                        <a:rPr lang="en-US" sz="2000" b="1" i="0" baseline="0" dirty="0" smtClean="0">
                          <a:solidFill>
                            <a:schemeClr val="tx2"/>
                          </a:solidFill>
                          <a:latin typeface="Arial" pitchFamily="34" charset="0"/>
                          <a:cs typeface="Arial" pitchFamily="34" charset="0"/>
                        </a:rPr>
                        <a:t> Coursework</a:t>
                      </a:r>
                      <a:endParaRPr lang="en-US" sz="2000" b="1" i="0" dirty="0">
                        <a:solidFill>
                          <a:schemeClr val="tx2"/>
                        </a:solidFill>
                        <a:latin typeface="Arial" pitchFamily="34" charset="0"/>
                        <a:cs typeface="Arial" pitchFamily="34" charset="0"/>
                      </a:endParaRPr>
                    </a:p>
                  </a:txBody>
                  <a:tcPr anchor="ctr"/>
                </a:tc>
                <a:tc>
                  <a:txBody>
                    <a:bodyPr/>
                    <a:lstStyle/>
                    <a:p>
                      <a:r>
                        <a:rPr lang="en-US" sz="2000" b="1" i="0" dirty="0" smtClean="0">
                          <a:solidFill>
                            <a:schemeClr val="tx2"/>
                          </a:solidFill>
                          <a:latin typeface="Arial" pitchFamily="34" charset="0"/>
                          <a:cs typeface="Arial" pitchFamily="34" charset="0"/>
                        </a:rPr>
                        <a:t>Higher Education</a:t>
                      </a:r>
                      <a:r>
                        <a:rPr lang="en-US" sz="2000" b="1" i="0" baseline="0" dirty="0" smtClean="0">
                          <a:solidFill>
                            <a:schemeClr val="tx2"/>
                          </a:solidFill>
                          <a:latin typeface="Arial" pitchFamily="34" charset="0"/>
                          <a:cs typeface="Arial" pitchFamily="34" charset="0"/>
                        </a:rPr>
                        <a:t> </a:t>
                      </a:r>
                      <a:r>
                        <a:rPr lang="en-US" sz="2000" b="1" i="0" dirty="0" smtClean="0">
                          <a:solidFill>
                            <a:schemeClr val="tx2"/>
                          </a:solidFill>
                          <a:latin typeface="Arial" pitchFamily="34" charset="0"/>
                          <a:cs typeface="Arial" pitchFamily="34" charset="0"/>
                        </a:rPr>
                        <a:t>Institutions</a:t>
                      </a:r>
                      <a:endParaRPr lang="en-US" sz="2000" b="1" i="0" dirty="0">
                        <a:solidFill>
                          <a:schemeClr val="tx2"/>
                        </a:solidFill>
                        <a:latin typeface="Arial" pitchFamily="34" charset="0"/>
                        <a:cs typeface="Arial" pitchFamily="34" charset="0"/>
                      </a:endParaRPr>
                    </a:p>
                  </a:txBody>
                  <a:tcPr anchor="ctr"/>
                </a:tc>
              </a:tr>
              <a:tr h="831302">
                <a:tc>
                  <a:txBody>
                    <a:bodyPr/>
                    <a:lstStyle/>
                    <a:p>
                      <a:pPr algn="ctr"/>
                      <a:r>
                        <a:rPr lang="en-US" sz="2000" b="0" i="0" dirty="0" smtClean="0">
                          <a:solidFill>
                            <a:schemeClr val="tx2"/>
                          </a:solidFill>
                          <a:latin typeface="Arial" pitchFamily="34" charset="0"/>
                          <a:cs typeface="Arial" pitchFamily="34" charset="0"/>
                        </a:rPr>
                        <a:t>9, 10, 12</a:t>
                      </a:r>
                      <a:endParaRPr lang="en-US" sz="2000" b="0" i="0" dirty="0">
                        <a:solidFill>
                          <a:schemeClr val="tx2"/>
                        </a:solidFill>
                        <a:latin typeface="Arial" pitchFamily="34" charset="0"/>
                        <a:cs typeface="Arial" pitchFamily="34" charset="0"/>
                      </a:endParaRPr>
                    </a:p>
                  </a:txBody>
                  <a:tcPr anchor="ctr"/>
                </a:tc>
                <a:tc>
                  <a:txBody>
                    <a:bodyPr/>
                    <a:lstStyle/>
                    <a:p>
                      <a:r>
                        <a:rPr lang="en-US" sz="2000" b="0" i="0" dirty="0" smtClean="0">
                          <a:solidFill>
                            <a:schemeClr val="tx2"/>
                          </a:solidFill>
                          <a:latin typeface="Arial" pitchFamily="34" charset="0"/>
                          <a:cs typeface="Arial" pitchFamily="34" charset="0"/>
                        </a:rPr>
                        <a:t>State Designed</a:t>
                      </a:r>
                      <a:r>
                        <a:rPr lang="en-US" sz="2000" b="0" i="0" baseline="0" dirty="0" smtClean="0">
                          <a:solidFill>
                            <a:schemeClr val="tx2"/>
                          </a:solidFill>
                          <a:latin typeface="Arial" pitchFamily="34" charset="0"/>
                          <a:cs typeface="Arial" pitchFamily="34" charset="0"/>
                        </a:rPr>
                        <a:t> End-of-Course, Graduation Requirements, etc.</a:t>
                      </a:r>
                      <a:endParaRPr lang="en-US" sz="2000" b="0" i="0" dirty="0">
                        <a:solidFill>
                          <a:schemeClr val="tx2"/>
                        </a:solidFill>
                        <a:latin typeface="Arial" pitchFamily="34" charset="0"/>
                        <a:cs typeface="Arial" pitchFamily="34" charset="0"/>
                      </a:endParaRPr>
                    </a:p>
                  </a:txBody>
                  <a:tcPr anchor="ctr"/>
                </a:tc>
                <a:tc>
                  <a:txBody>
                    <a:bodyPr/>
                    <a:lstStyle/>
                    <a:p>
                      <a:r>
                        <a:rPr lang="en-US" sz="2000" b="0" i="0" dirty="0" smtClean="0">
                          <a:solidFill>
                            <a:schemeClr val="tx2"/>
                          </a:solidFill>
                          <a:latin typeface="Arial" pitchFamily="34" charset="0"/>
                          <a:cs typeface="Arial" pitchFamily="34" charset="0"/>
                        </a:rPr>
                        <a:t>State Option</a:t>
                      </a:r>
                      <a:endParaRPr lang="en-US" sz="2000" b="0" i="0" dirty="0">
                        <a:solidFill>
                          <a:schemeClr val="tx2"/>
                        </a:solidFill>
                        <a:latin typeface="Arial" pitchFamily="34" charset="0"/>
                        <a:cs typeface="Arial" pitchFamily="34" charset="0"/>
                      </a:endParaRPr>
                    </a:p>
                  </a:txBody>
                  <a:tcPr anchor="ctr"/>
                </a:tc>
              </a:tr>
              <a:tr h="83130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i="0" dirty="0" smtClean="0">
                          <a:solidFill>
                            <a:schemeClr val="tx2"/>
                          </a:solidFill>
                          <a:latin typeface="Arial" pitchFamily="34" charset="0"/>
                          <a:cs typeface="Arial" pitchFamily="34" charset="0"/>
                        </a:rPr>
                        <a:t>3-8 and 11</a:t>
                      </a:r>
                    </a:p>
                  </a:txBody>
                  <a:tcPr anchor="ctr"/>
                </a:tc>
                <a:tc>
                  <a:txBody>
                    <a:bodyPr/>
                    <a:lstStyle/>
                    <a:p>
                      <a:r>
                        <a:rPr lang="en-US" sz="2000" b="0" i="0" dirty="0" smtClean="0">
                          <a:solidFill>
                            <a:schemeClr val="tx2"/>
                          </a:solidFill>
                          <a:latin typeface="Arial" pitchFamily="34" charset="0"/>
                          <a:cs typeface="Arial" pitchFamily="34" charset="0"/>
                        </a:rPr>
                        <a:t>Teacher/Principal</a:t>
                      </a:r>
                      <a:r>
                        <a:rPr lang="en-US" sz="2000" b="0" i="0" baseline="0" dirty="0" smtClean="0">
                          <a:solidFill>
                            <a:schemeClr val="tx2"/>
                          </a:solidFill>
                          <a:latin typeface="Arial" pitchFamily="34" charset="0"/>
                          <a:cs typeface="Arial" pitchFamily="34" charset="0"/>
                        </a:rPr>
                        <a:t> Accountability</a:t>
                      </a:r>
                      <a:endParaRPr lang="en-US" sz="2000" b="0" i="0" dirty="0">
                        <a:solidFill>
                          <a:schemeClr val="tx2"/>
                        </a:solidFill>
                        <a:latin typeface="Arial" pitchFamily="34" charset="0"/>
                        <a:cs typeface="Arial" pitchFamily="34" charset="0"/>
                      </a:endParaRPr>
                    </a:p>
                  </a:txBody>
                  <a:tcPr anchor="ctr"/>
                </a:tc>
                <a:tc>
                  <a:txBody>
                    <a:bodyPr/>
                    <a:lstStyle/>
                    <a:p>
                      <a:r>
                        <a:rPr lang="en-US" sz="2000" b="0" i="0" dirty="0" smtClean="0">
                          <a:solidFill>
                            <a:schemeClr val="tx2"/>
                          </a:solidFill>
                          <a:latin typeface="Arial" pitchFamily="34" charset="0"/>
                          <a:cs typeface="Arial" pitchFamily="34" charset="0"/>
                        </a:rPr>
                        <a:t>State/District Option</a:t>
                      </a:r>
                      <a:endParaRPr lang="en-US" sz="2000" b="0" i="0" dirty="0">
                        <a:solidFill>
                          <a:schemeClr val="tx2"/>
                        </a:solidFill>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3234292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Summative Assessment:</a:t>
            </a:r>
            <a:br>
              <a:rPr lang="en-US" dirty="0" smtClean="0">
                <a:latin typeface="Arial" pitchFamily="34" charset="0"/>
                <a:cs typeface="Arial" pitchFamily="34" charset="0"/>
              </a:rPr>
            </a:br>
            <a:r>
              <a:rPr lang="en-US" dirty="0" smtClean="0">
                <a:latin typeface="Arial" pitchFamily="34" charset="0"/>
                <a:cs typeface="Arial" pitchFamily="34" charset="0"/>
              </a:rPr>
              <a:t>Two-pronged Approach</a:t>
            </a:r>
            <a:endParaRPr lang="en-US"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977732"/>
              </p:ext>
            </p:extLst>
          </p:nvPr>
        </p:nvGraphicFramePr>
        <p:xfrm>
          <a:off x="257577" y="1448874"/>
          <a:ext cx="8628846" cy="451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69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Summative Assessment:  </a:t>
            </a:r>
            <a:br>
              <a:rPr lang="en-US" dirty="0">
                <a:latin typeface="Arial" pitchFamily="34" charset="0"/>
                <a:cs typeface="Arial" pitchFamily="34" charset="0"/>
              </a:rPr>
            </a:br>
            <a:r>
              <a:rPr lang="en-US" dirty="0" smtClean="0">
                <a:latin typeface="Arial" pitchFamily="34" charset="0"/>
                <a:cs typeface="Arial" pitchFamily="34" charset="0"/>
              </a:rPr>
              <a:t>Benefits </a:t>
            </a:r>
            <a:r>
              <a:rPr lang="en-US" dirty="0">
                <a:latin typeface="Arial" pitchFamily="34" charset="0"/>
                <a:cs typeface="Arial" pitchFamily="34" charset="0"/>
              </a:rPr>
              <a:t>and Limitations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902746"/>
              </p:ext>
            </p:extLst>
          </p:nvPr>
        </p:nvGraphicFramePr>
        <p:xfrm>
          <a:off x="457200" y="1417638"/>
          <a:ext cx="8229600" cy="454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957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966" y="1105074"/>
            <a:ext cx="7013990" cy="394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Don’t Take My Word for </a:t>
            </a:r>
            <a:r>
              <a:rPr lang="en-US" dirty="0" smtClean="0"/>
              <a:t>It</a:t>
            </a:r>
            <a:endParaRPr lang="en-US" dirty="0"/>
          </a:p>
        </p:txBody>
      </p:sp>
      <p:sp>
        <p:nvSpPr>
          <p:cNvPr id="3" name="Content Placeholder 2"/>
          <p:cNvSpPr>
            <a:spLocks noGrp="1"/>
          </p:cNvSpPr>
          <p:nvPr>
            <p:ph idx="1"/>
          </p:nvPr>
        </p:nvSpPr>
        <p:spPr>
          <a:xfrm>
            <a:off x="328410" y="5254580"/>
            <a:ext cx="5209505" cy="1183246"/>
          </a:xfrm>
        </p:spPr>
        <p:txBody>
          <a:bodyPr>
            <a:normAutofit fontScale="92500" lnSpcReduction="20000"/>
          </a:bodyPr>
          <a:lstStyle/>
          <a:p>
            <a:pPr marL="0" indent="0">
              <a:buNone/>
            </a:pPr>
            <a:r>
              <a:rPr lang="en-US" dirty="0" smtClean="0">
                <a:solidFill>
                  <a:schemeClr val="tx2"/>
                </a:solidFill>
              </a:rPr>
              <a:t>Practice Tests for all grades and both subjects available at www.SmarterBalanced.org</a:t>
            </a:r>
            <a:endParaRPr lang="en-US" dirty="0">
              <a:solidFill>
                <a:schemeClr val="tx2"/>
              </a:solidFill>
            </a:endParaRPr>
          </a:p>
        </p:txBody>
      </p:sp>
    </p:spTree>
    <p:extLst>
      <p:ext uri="{BB962C8B-B14F-4D97-AF65-F5344CB8AC3E}">
        <p14:creationId xmlns:p14="http://schemas.microsoft.com/office/powerpoint/2010/main" val="2522800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1087" y="1261872"/>
            <a:ext cx="4829448" cy="1365418"/>
          </a:xfrm>
        </p:spPr>
        <p:txBody>
          <a:bodyPr/>
          <a:lstStyle/>
          <a:p>
            <a:r>
              <a:rPr lang="en-US" dirty="0" smtClean="0"/>
              <a:t>Smarter Balanced and Higher Education</a:t>
            </a:r>
            <a:endParaRPr lang="en-US" dirty="0"/>
          </a:p>
        </p:txBody>
      </p:sp>
    </p:spTree>
    <p:extLst>
      <p:ext uri="{BB962C8B-B14F-4D97-AF65-F5344CB8AC3E}">
        <p14:creationId xmlns:p14="http://schemas.microsoft.com/office/powerpoint/2010/main" val="325742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Why is Higher Education Involved in Smarter Balanced?</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506833"/>
            <a:ext cx="8229600" cy="4675788"/>
          </a:xfrm>
        </p:spPr>
        <p:txBody>
          <a:bodyPr>
            <a:normAutofit fontScale="92500" lnSpcReduction="10000"/>
          </a:bodyPr>
          <a:lstStyle/>
          <a:p>
            <a:pPr>
              <a:lnSpc>
                <a:spcPct val="150000"/>
              </a:lnSpc>
            </a:pPr>
            <a:r>
              <a:rPr lang="en-US" sz="2400" dirty="0" smtClean="0">
                <a:solidFill>
                  <a:schemeClr val="tx2"/>
                </a:solidFill>
                <a:latin typeface="Arial" pitchFamily="34" charset="0"/>
                <a:cs typeface="Arial" pitchFamily="34" charset="0"/>
              </a:rPr>
              <a:t>Common Core State Standards are anchored in expectations for college readiness.</a:t>
            </a:r>
          </a:p>
          <a:p>
            <a:pPr>
              <a:lnSpc>
                <a:spcPct val="150000"/>
              </a:lnSpc>
            </a:pPr>
            <a:r>
              <a:rPr lang="en-US" sz="2400" dirty="0" smtClean="0">
                <a:solidFill>
                  <a:schemeClr val="tx2"/>
                </a:solidFill>
                <a:latin typeface="Arial" pitchFamily="34" charset="0"/>
                <a:cs typeface="Arial" pitchFamily="34" charset="0"/>
              </a:rPr>
              <a:t>Higher education agreed when states applied for federal grant to participate in design of assessments with the goal of recognizing 11</a:t>
            </a:r>
            <a:r>
              <a:rPr lang="en-US" sz="2400" baseline="30000" dirty="0" smtClean="0">
                <a:solidFill>
                  <a:schemeClr val="tx2"/>
                </a:solidFill>
                <a:latin typeface="Arial" pitchFamily="34" charset="0"/>
                <a:cs typeface="Arial" pitchFamily="34" charset="0"/>
              </a:rPr>
              <a:t>th</a:t>
            </a:r>
            <a:r>
              <a:rPr lang="en-US" sz="2400" dirty="0" smtClean="0">
                <a:solidFill>
                  <a:schemeClr val="tx2"/>
                </a:solidFill>
                <a:latin typeface="Arial" pitchFamily="34" charset="0"/>
                <a:cs typeface="Arial" pitchFamily="34" charset="0"/>
              </a:rPr>
              <a:t> grade exam as evidence of college content-readiness.</a:t>
            </a:r>
          </a:p>
          <a:p>
            <a:pPr>
              <a:lnSpc>
                <a:spcPct val="150000"/>
              </a:lnSpc>
            </a:pPr>
            <a:r>
              <a:rPr lang="en-US" sz="2400" b="1" i="1" dirty="0" smtClean="0">
                <a:solidFill>
                  <a:schemeClr val="tx2"/>
                </a:solidFill>
                <a:latin typeface="Arial" pitchFamily="34" charset="0"/>
                <a:cs typeface="Arial" pitchFamily="34" charset="0"/>
              </a:rPr>
              <a:t>Opportunity to improve college readiness, encourage enrollment, reduce remediation, improve lower division courses, and boost completion.</a:t>
            </a:r>
            <a:endParaRPr lang="en-US" sz="2400"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236146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2800" dirty="0" smtClean="0">
                <a:latin typeface="Arial" pitchFamily="34" charset="0"/>
                <a:cs typeface="Arial" pitchFamily="34" charset="0"/>
              </a:rPr>
              <a:t>Common Core Standards and Assessments: Essential Components of Access &amp; Completion</a:t>
            </a:r>
            <a:endParaRPr lang="en-US" sz="2800" dirty="0">
              <a:latin typeface="Arial" pitchFamily="34" charset="0"/>
              <a:cs typeface="Arial" pitchFamily="34" charset="0"/>
            </a:endParaRPr>
          </a:p>
        </p:txBody>
      </p:sp>
      <p:sp>
        <p:nvSpPr>
          <p:cNvPr id="4" name="Content Placeholder 3"/>
          <p:cNvSpPr>
            <a:spLocks noGrp="1"/>
          </p:cNvSpPr>
          <p:nvPr>
            <p:ph sz="half" idx="2"/>
          </p:nvPr>
        </p:nvSpPr>
        <p:spPr>
          <a:xfrm>
            <a:off x="2993017" y="1405710"/>
            <a:ext cx="5861539" cy="5020847"/>
          </a:xfrm>
        </p:spPr>
        <p:txBody>
          <a:bodyPr>
            <a:noAutofit/>
          </a:bodyPr>
          <a:lstStyle/>
          <a:p>
            <a:pPr marL="0" indent="0">
              <a:lnSpc>
                <a:spcPct val="100000"/>
              </a:lnSpc>
              <a:buNone/>
            </a:pPr>
            <a:r>
              <a:rPr lang="en-US" sz="2200" dirty="0">
                <a:solidFill>
                  <a:schemeClr val="tx2"/>
                </a:solidFill>
                <a:latin typeface="Arial" pitchFamily="34" charset="0"/>
                <a:cs typeface="Arial" pitchFamily="34" charset="0"/>
              </a:rPr>
              <a:t>Common Core standards and assessments:</a:t>
            </a:r>
          </a:p>
          <a:p>
            <a:pPr marL="393700" lvl="1">
              <a:lnSpc>
                <a:spcPct val="100000"/>
              </a:lnSpc>
              <a:spcBef>
                <a:spcPts val="300"/>
              </a:spcBef>
              <a:buClr>
                <a:srgbClr val="009644"/>
              </a:buClr>
              <a:buFont typeface="Arial" pitchFamily="34" charset="0"/>
              <a:buChar char="•"/>
            </a:pPr>
            <a:r>
              <a:rPr lang="en-US" sz="2200" dirty="0">
                <a:solidFill>
                  <a:schemeClr val="tx2"/>
                </a:solidFill>
                <a:latin typeface="Arial" pitchFamily="34" charset="0"/>
                <a:cs typeface="Arial" pitchFamily="34" charset="0"/>
              </a:rPr>
              <a:t>Anchor K-12 experience in </a:t>
            </a:r>
            <a:r>
              <a:rPr lang="en-US" sz="2200" b="1" dirty="0">
                <a:solidFill>
                  <a:schemeClr val="accent1"/>
                </a:solidFill>
                <a:latin typeface="Arial" pitchFamily="34" charset="0"/>
                <a:cs typeface="Arial" pitchFamily="34" charset="0"/>
              </a:rPr>
              <a:t>real-world expectations </a:t>
            </a:r>
            <a:r>
              <a:rPr lang="en-US" sz="2200" dirty="0">
                <a:solidFill>
                  <a:schemeClr val="tx2"/>
                </a:solidFill>
                <a:latin typeface="Arial" pitchFamily="34" charset="0"/>
                <a:cs typeface="Arial" pitchFamily="34" charset="0"/>
              </a:rPr>
              <a:t>for success in college and careers.</a:t>
            </a:r>
          </a:p>
          <a:p>
            <a:pPr marL="393700" lvl="1">
              <a:lnSpc>
                <a:spcPct val="100000"/>
              </a:lnSpc>
              <a:spcBef>
                <a:spcPts val="300"/>
              </a:spcBef>
              <a:buClr>
                <a:srgbClr val="009644"/>
              </a:buClr>
              <a:buFont typeface="Arial" pitchFamily="34" charset="0"/>
              <a:buChar char="•"/>
            </a:pPr>
            <a:r>
              <a:rPr lang="en-US" sz="2200" b="1" dirty="0">
                <a:solidFill>
                  <a:schemeClr val="accent1"/>
                </a:solidFill>
                <a:latin typeface="Arial" pitchFamily="34" charset="0"/>
                <a:cs typeface="Arial" pitchFamily="34" charset="0"/>
              </a:rPr>
              <a:t>Remove </a:t>
            </a:r>
            <a:r>
              <a:rPr lang="en-US" sz="2200" b="1" dirty="0" smtClean="0">
                <a:solidFill>
                  <a:schemeClr val="accent1"/>
                </a:solidFill>
                <a:latin typeface="Arial" pitchFamily="34" charset="0"/>
                <a:cs typeface="Arial" pitchFamily="34" charset="0"/>
              </a:rPr>
              <a:t>guesswork </a:t>
            </a:r>
            <a:r>
              <a:rPr lang="en-US" sz="2200" dirty="0">
                <a:solidFill>
                  <a:schemeClr val="tx2"/>
                </a:solidFill>
                <a:latin typeface="Arial" pitchFamily="34" charset="0"/>
                <a:cs typeface="Arial" pitchFamily="34" charset="0"/>
              </a:rPr>
              <a:t>for teachers and schools.</a:t>
            </a:r>
          </a:p>
          <a:p>
            <a:pPr marL="393700" lvl="1">
              <a:lnSpc>
                <a:spcPct val="100000"/>
              </a:lnSpc>
              <a:spcBef>
                <a:spcPts val="300"/>
              </a:spcBef>
              <a:buClr>
                <a:srgbClr val="009644"/>
              </a:buClr>
              <a:buFont typeface="Arial" pitchFamily="34" charset="0"/>
              <a:buChar char="•"/>
            </a:pPr>
            <a:r>
              <a:rPr lang="en-US" sz="2200" dirty="0">
                <a:solidFill>
                  <a:schemeClr val="tx2"/>
                </a:solidFill>
                <a:latin typeface="Arial" pitchFamily="34" charset="0"/>
                <a:cs typeface="Arial" pitchFamily="34" charset="0"/>
              </a:rPr>
              <a:t>Allow schools, parents and students to </a:t>
            </a:r>
            <a:r>
              <a:rPr lang="en-US" sz="2200" b="1" dirty="0">
                <a:solidFill>
                  <a:schemeClr val="accent1"/>
                </a:solidFill>
                <a:latin typeface="Arial" pitchFamily="34" charset="0"/>
                <a:cs typeface="Arial" pitchFamily="34" charset="0"/>
              </a:rPr>
              <a:t>track progress</a:t>
            </a:r>
            <a:r>
              <a:rPr lang="en-US" sz="2200" dirty="0">
                <a:solidFill>
                  <a:schemeClr val="tx2"/>
                </a:solidFill>
                <a:latin typeface="Arial" pitchFamily="34" charset="0"/>
                <a:cs typeface="Arial" pitchFamily="34" charset="0"/>
              </a:rPr>
              <a:t>.</a:t>
            </a:r>
          </a:p>
          <a:p>
            <a:pPr marL="393700" lvl="1">
              <a:lnSpc>
                <a:spcPct val="100000"/>
              </a:lnSpc>
              <a:spcBef>
                <a:spcPts val="300"/>
              </a:spcBef>
              <a:buClr>
                <a:srgbClr val="009644"/>
              </a:buClr>
              <a:buFont typeface="Arial" pitchFamily="34" charset="0"/>
              <a:buChar char="•"/>
            </a:pPr>
            <a:r>
              <a:rPr lang="en-US" sz="2200" b="1" dirty="0">
                <a:solidFill>
                  <a:schemeClr val="accent1"/>
                </a:solidFill>
                <a:latin typeface="Arial" pitchFamily="34" charset="0"/>
                <a:cs typeface="Arial" pitchFamily="34" charset="0"/>
              </a:rPr>
              <a:t>Identify students who need </a:t>
            </a:r>
            <a:r>
              <a:rPr lang="en-US" sz="2200" b="1" dirty="0" smtClean="0">
                <a:solidFill>
                  <a:schemeClr val="accent1"/>
                </a:solidFill>
                <a:latin typeface="Arial" pitchFamily="34" charset="0"/>
                <a:cs typeface="Arial" pitchFamily="34" charset="0"/>
              </a:rPr>
              <a:t>assistance </a:t>
            </a:r>
            <a:r>
              <a:rPr lang="en-US" sz="2200" i="1" dirty="0">
                <a:solidFill>
                  <a:schemeClr val="tx2"/>
                </a:solidFill>
                <a:latin typeface="Arial" pitchFamily="34" charset="0"/>
                <a:cs typeface="Arial" pitchFamily="34" charset="0"/>
              </a:rPr>
              <a:t>while still in high school</a:t>
            </a:r>
            <a:r>
              <a:rPr lang="en-US" sz="2200" i="1" dirty="0" smtClean="0">
                <a:solidFill>
                  <a:schemeClr val="tx2"/>
                </a:solidFill>
                <a:latin typeface="Arial" pitchFamily="34" charset="0"/>
                <a:cs typeface="Arial" pitchFamily="34" charset="0"/>
              </a:rPr>
              <a:t>.</a:t>
            </a:r>
          </a:p>
          <a:p>
            <a:pPr marL="393700" lvl="1">
              <a:lnSpc>
                <a:spcPct val="100000"/>
              </a:lnSpc>
              <a:spcBef>
                <a:spcPts val="300"/>
              </a:spcBef>
              <a:buClr>
                <a:srgbClr val="009644"/>
              </a:buClr>
              <a:buFont typeface="Arial" pitchFamily="34" charset="0"/>
              <a:buChar char="•"/>
            </a:pPr>
            <a:r>
              <a:rPr lang="en-US" sz="2200" dirty="0" smtClean="0">
                <a:solidFill>
                  <a:schemeClr val="tx2"/>
                </a:solidFill>
                <a:latin typeface="Arial" pitchFamily="34" charset="0"/>
                <a:cs typeface="Arial" pitchFamily="34" charset="0"/>
              </a:rPr>
              <a:t>Create opportunities for </a:t>
            </a:r>
            <a:r>
              <a:rPr lang="en-US" sz="2200" b="1" dirty="0" smtClean="0">
                <a:solidFill>
                  <a:schemeClr val="accent1"/>
                </a:solidFill>
                <a:latin typeface="Arial" pitchFamily="34" charset="0"/>
                <a:cs typeface="Arial" pitchFamily="34" charset="0"/>
              </a:rPr>
              <a:t>early outreach and encouragement</a:t>
            </a:r>
            <a:r>
              <a:rPr lang="en-US" sz="2200" dirty="0" smtClean="0">
                <a:solidFill>
                  <a:schemeClr val="tx2"/>
                </a:solidFill>
                <a:latin typeface="Arial" pitchFamily="34" charset="0"/>
                <a:cs typeface="Arial" pitchFamily="34" charset="0"/>
              </a:rPr>
              <a:t>.</a:t>
            </a:r>
            <a:endParaRPr lang="en-US" sz="2200" dirty="0">
              <a:solidFill>
                <a:schemeClr val="tx2"/>
              </a:solidFill>
              <a:latin typeface="Arial" pitchFamily="34" charset="0"/>
              <a:cs typeface="Arial" pitchFamily="34" charset="0"/>
            </a:endParaRPr>
          </a:p>
          <a:p>
            <a:pPr marL="393700" lvl="1">
              <a:lnSpc>
                <a:spcPct val="100000"/>
              </a:lnSpc>
              <a:spcBef>
                <a:spcPts val="300"/>
              </a:spcBef>
              <a:buClr>
                <a:srgbClr val="009644"/>
              </a:buClr>
              <a:buFont typeface="Arial" pitchFamily="34" charset="0"/>
              <a:buChar char="•"/>
            </a:pPr>
            <a:r>
              <a:rPr lang="en-US" sz="2200" b="1" dirty="0">
                <a:solidFill>
                  <a:schemeClr val="accent1"/>
                </a:solidFill>
                <a:latin typeface="Arial" pitchFamily="34" charset="0"/>
                <a:cs typeface="Arial" pitchFamily="34" charset="0"/>
              </a:rPr>
              <a:t>Reduce remediation</a:t>
            </a:r>
            <a:r>
              <a:rPr lang="en-US" sz="2200" b="1" dirty="0">
                <a:solidFill>
                  <a:schemeClr val="tx2"/>
                </a:solidFill>
                <a:latin typeface="Arial" pitchFamily="34" charset="0"/>
                <a:cs typeface="Arial" pitchFamily="34" charset="0"/>
              </a:rPr>
              <a:t> </a:t>
            </a:r>
            <a:r>
              <a:rPr lang="en-US" sz="2200" dirty="0">
                <a:solidFill>
                  <a:schemeClr val="tx2"/>
                </a:solidFill>
                <a:latin typeface="Arial" pitchFamily="34" charset="0"/>
                <a:cs typeface="Arial" pitchFamily="34" charset="0"/>
              </a:rPr>
              <a:t>and </a:t>
            </a:r>
            <a:r>
              <a:rPr lang="en-US" sz="2200" b="1" dirty="0">
                <a:solidFill>
                  <a:schemeClr val="accent1"/>
                </a:solidFill>
                <a:latin typeface="Arial" pitchFamily="34" charset="0"/>
                <a:cs typeface="Arial" pitchFamily="34" charset="0"/>
              </a:rPr>
              <a:t>increase college </a:t>
            </a:r>
            <a:r>
              <a:rPr lang="en-US" sz="2200" b="1" dirty="0" smtClean="0">
                <a:solidFill>
                  <a:schemeClr val="accent1"/>
                </a:solidFill>
                <a:latin typeface="Arial" pitchFamily="34" charset="0"/>
                <a:cs typeface="Arial" pitchFamily="34" charset="0"/>
              </a:rPr>
              <a:t>success.</a:t>
            </a:r>
            <a:endParaRPr lang="en-US" sz="2200" dirty="0">
              <a:latin typeface="Arial" pitchFamily="34" charset="0"/>
              <a:cs typeface="Arial" pitchFamily="34" charset="0"/>
            </a:endParaRPr>
          </a:p>
        </p:txBody>
      </p:sp>
      <p:sp>
        <p:nvSpPr>
          <p:cNvPr id="6" name="Rounded Rectangle 5"/>
          <p:cNvSpPr/>
          <p:nvPr/>
        </p:nvSpPr>
        <p:spPr>
          <a:xfrm>
            <a:off x="457200" y="1600200"/>
            <a:ext cx="2391508" cy="4525963"/>
          </a:xfrm>
          <a:prstGeom prst="roundRect">
            <a:avLst>
              <a:gd name="adj" fmla="val 867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itchFamily="34" charset="0"/>
              <a:cs typeface="Arial" pitchFamily="34" charset="0"/>
            </a:endParaRPr>
          </a:p>
        </p:txBody>
      </p:sp>
      <p:sp>
        <p:nvSpPr>
          <p:cNvPr id="22" name="Rectangle 21"/>
          <p:cNvSpPr/>
          <p:nvPr/>
        </p:nvSpPr>
        <p:spPr>
          <a:xfrm>
            <a:off x="521767" y="1745748"/>
            <a:ext cx="2262373" cy="4154984"/>
          </a:xfrm>
          <a:prstGeom prst="rect">
            <a:avLst/>
          </a:prstGeom>
        </p:spPr>
        <p:txBody>
          <a:bodyPr wrap="square">
            <a:spAutoFit/>
          </a:bodyPr>
          <a:lstStyle/>
          <a:p>
            <a:pPr algn="ctr">
              <a:lnSpc>
                <a:spcPct val="120000"/>
              </a:lnSpc>
            </a:pPr>
            <a:r>
              <a:rPr lang="en-US" sz="2000" b="1" i="1" dirty="0">
                <a:solidFill>
                  <a:schemeClr val="bg1"/>
                </a:solidFill>
                <a:latin typeface="Arial" pitchFamily="34" charset="0"/>
                <a:cs typeface="Arial" pitchFamily="34" charset="0"/>
              </a:rPr>
              <a:t>Research has consistently shown that the single most powerful predictor of student success in college is the rigor of academic preparation.</a:t>
            </a:r>
          </a:p>
        </p:txBody>
      </p:sp>
    </p:spTree>
    <p:extLst>
      <p:ext uri="{BB962C8B-B14F-4D97-AF65-F5344CB8AC3E}">
        <p14:creationId xmlns:p14="http://schemas.microsoft.com/office/powerpoint/2010/main" val="151512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1485"/>
          </a:xfrm>
        </p:spPr>
        <p:txBody>
          <a:bodyPr/>
          <a:lstStyle/>
          <a:p>
            <a:r>
              <a:rPr lang="en-US" dirty="0" smtClean="0">
                <a:latin typeface="Arial" pitchFamily="34" charset="0"/>
                <a:cs typeface="Arial" pitchFamily="34" charset="0"/>
              </a:rPr>
              <a:t>A New Vision for Assessing Readiness</a:t>
            </a:r>
            <a:endParaRPr lang="en-US"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5010894"/>
              </p:ext>
            </p:extLst>
          </p:nvPr>
        </p:nvGraphicFramePr>
        <p:xfrm>
          <a:off x="269632" y="1119306"/>
          <a:ext cx="8417168"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291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274638"/>
            <a:ext cx="8899301" cy="1143000"/>
          </a:xfrm>
        </p:spPr>
        <p:txBody>
          <a:bodyPr/>
          <a:lstStyle/>
          <a:p>
            <a:r>
              <a:rPr lang="en-US" dirty="0" smtClean="0">
                <a:latin typeface="Arial" pitchFamily="34" charset="0"/>
                <a:cs typeface="Arial" pitchFamily="34" charset="0"/>
              </a:rPr>
              <a:t>Smarter Balanced Goals for Higher Education</a:t>
            </a:r>
            <a:endParaRPr lang="en-US" dirty="0">
              <a:latin typeface="Arial" pitchFamily="34" charset="0"/>
              <a:cs typeface="Arial" pitchFamily="34" charset="0"/>
            </a:endParaRPr>
          </a:p>
        </p:txBody>
      </p:sp>
      <p:sp>
        <p:nvSpPr>
          <p:cNvPr id="5" name="Content Placeholder 4"/>
          <p:cNvSpPr>
            <a:spLocks noGrp="1"/>
          </p:cNvSpPr>
          <p:nvPr>
            <p:ph idx="1"/>
          </p:nvPr>
        </p:nvSpPr>
        <p:spPr>
          <a:xfrm>
            <a:off x="457200" y="1417638"/>
            <a:ext cx="8229600" cy="4958366"/>
          </a:xfrm>
        </p:spPr>
        <p:txBody>
          <a:bodyPr>
            <a:normAutofit/>
          </a:bodyPr>
          <a:lstStyle/>
          <a:p>
            <a:pPr marL="347472" lvl="0" indent="-347472" rtl="0">
              <a:spcBef>
                <a:spcPts val="768"/>
              </a:spcBef>
            </a:pPr>
            <a:r>
              <a:rPr lang="en-US" sz="2400" dirty="0" smtClean="0">
                <a:solidFill>
                  <a:schemeClr val="tx2"/>
                </a:solidFill>
                <a:latin typeface="Arial" pitchFamily="34" charset="0"/>
                <a:cs typeface="Arial" pitchFamily="34" charset="0"/>
              </a:rPr>
              <a:t>Colleges and universities </a:t>
            </a:r>
            <a:r>
              <a:rPr lang="en-US" sz="2400" b="1" dirty="0" smtClean="0">
                <a:solidFill>
                  <a:schemeClr val="accent1"/>
                </a:solidFill>
                <a:latin typeface="Arial" pitchFamily="34" charset="0"/>
                <a:cs typeface="Arial" pitchFamily="34" charset="0"/>
              </a:rPr>
              <a:t>recognize</a:t>
            </a:r>
            <a:r>
              <a:rPr lang="en-US" sz="2400" dirty="0" smtClean="0">
                <a:solidFill>
                  <a:schemeClr val="tx2"/>
                </a:solidFill>
                <a:latin typeface="Arial" pitchFamily="34" charset="0"/>
                <a:cs typeface="Arial" pitchFamily="34" charset="0"/>
              </a:rPr>
              <a:t> the Smarter Balanced Grade 11 assessment as a valid measure of college content-readiness as defined by the Common Core State Standards.</a:t>
            </a:r>
            <a:br>
              <a:rPr lang="en-US" sz="2400" dirty="0" smtClean="0">
                <a:solidFill>
                  <a:schemeClr val="tx2"/>
                </a:solidFill>
                <a:latin typeface="Arial" pitchFamily="34" charset="0"/>
                <a:cs typeface="Arial" pitchFamily="34" charset="0"/>
              </a:rPr>
            </a:br>
            <a:endParaRPr lang="en-US" sz="2400" dirty="0">
              <a:solidFill>
                <a:schemeClr val="tx2"/>
              </a:solidFill>
              <a:latin typeface="Arial" pitchFamily="34" charset="0"/>
              <a:cs typeface="Arial" pitchFamily="34" charset="0"/>
            </a:endParaRPr>
          </a:p>
          <a:p>
            <a:pPr marL="347472" lvl="0" indent="-347472" rtl="0">
              <a:spcBef>
                <a:spcPts val="768"/>
              </a:spcBef>
            </a:pPr>
            <a:r>
              <a:rPr lang="en-US" sz="2400" dirty="0" smtClean="0">
                <a:solidFill>
                  <a:schemeClr val="tx2"/>
                </a:solidFill>
                <a:latin typeface="Arial" pitchFamily="34" charset="0"/>
                <a:cs typeface="Arial" pitchFamily="34" charset="0"/>
              </a:rPr>
              <a:t>Colleges and universities </a:t>
            </a:r>
            <a:r>
              <a:rPr lang="en-US" sz="2400" b="1" dirty="0">
                <a:solidFill>
                  <a:schemeClr val="accent1"/>
                </a:solidFill>
                <a:latin typeface="Arial" pitchFamily="34" charset="0"/>
                <a:cs typeface="Arial" pitchFamily="34" charset="0"/>
              </a:rPr>
              <a:t>agree</a:t>
            </a:r>
            <a:r>
              <a:rPr lang="en-US" sz="2400" dirty="0" smtClean="0">
                <a:solidFill>
                  <a:schemeClr val="tx2"/>
                </a:solidFill>
                <a:latin typeface="Arial" pitchFamily="34" charset="0"/>
                <a:cs typeface="Arial" pitchFamily="34" charset="0"/>
              </a:rPr>
              <a:t> on a common performance standard in English language arts/literacy and mathematics for college content-readiness.</a:t>
            </a:r>
            <a:br>
              <a:rPr lang="en-US" sz="2400" dirty="0" smtClean="0">
                <a:solidFill>
                  <a:schemeClr val="tx2"/>
                </a:solidFill>
                <a:latin typeface="Arial" pitchFamily="34" charset="0"/>
                <a:cs typeface="Arial" pitchFamily="34" charset="0"/>
              </a:rPr>
            </a:br>
            <a:endParaRPr lang="en-US" sz="2400" dirty="0">
              <a:solidFill>
                <a:schemeClr val="tx2"/>
              </a:solidFill>
              <a:latin typeface="Arial" pitchFamily="34" charset="0"/>
              <a:cs typeface="Arial" pitchFamily="34" charset="0"/>
            </a:endParaRPr>
          </a:p>
          <a:p>
            <a:pPr marL="347472" indent="-347472">
              <a:spcBef>
                <a:spcPts val="768"/>
              </a:spcBef>
            </a:pPr>
            <a:r>
              <a:rPr lang="en-US" sz="2400" dirty="0">
                <a:solidFill>
                  <a:schemeClr val="tx2"/>
                </a:solidFill>
                <a:latin typeface="Arial" pitchFamily="34" charset="0"/>
                <a:cs typeface="Arial" pitchFamily="34" charset="0"/>
              </a:rPr>
              <a:t>Colleges and universities </a:t>
            </a:r>
            <a:r>
              <a:rPr lang="en-US" sz="2400" b="1" dirty="0">
                <a:solidFill>
                  <a:schemeClr val="accent1"/>
                </a:solidFill>
                <a:latin typeface="Arial" pitchFamily="34" charset="0"/>
                <a:cs typeface="Arial" pitchFamily="34" charset="0"/>
              </a:rPr>
              <a:t>use</a:t>
            </a:r>
            <a:r>
              <a:rPr lang="en-US" sz="2400" dirty="0" smtClean="0">
                <a:solidFill>
                  <a:schemeClr val="tx2"/>
                </a:solidFill>
                <a:latin typeface="Arial" pitchFamily="34" charset="0"/>
                <a:cs typeface="Arial" pitchFamily="34" charset="0"/>
              </a:rPr>
              <a:t> </a:t>
            </a:r>
            <a:r>
              <a:rPr lang="en-US" sz="2400" dirty="0">
                <a:solidFill>
                  <a:schemeClr val="tx2"/>
                </a:solidFill>
                <a:latin typeface="Arial" pitchFamily="34" charset="0"/>
                <a:cs typeface="Arial" pitchFamily="34" charset="0"/>
              </a:rPr>
              <a:t>the Smarter Balanced </a:t>
            </a:r>
            <a:r>
              <a:rPr lang="en-US" sz="2400" dirty="0" smtClean="0">
                <a:solidFill>
                  <a:schemeClr val="tx2"/>
                </a:solidFill>
                <a:latin typeface="Arial" pitchFamily="34" charset="0"/>
                <a:cs typeface="Arial" pitchFamily="34" charset="0"/>
              </a:rPr>
              <a:t>assessment </a:t>
            </a:r>
            <a:r>
              <a:rPr lang="en-US" sz="2400" dirty="0">
                <a:solidFill>
                  <a:schemeClr val="tx2"/>
                </a:solidFill>
                <a:latin typeface="Arial" pitchFamily="34" charset="0"/>
                <a:cs typeface="Arial" pitchFamily="34" charset="0"/>
              </a:rPr>
              <a:t>as evidence that students are ready for credit-bearing course work and can be exempted from </a:t>
            </a:r>
            <a:r>
              <a:rPr lang="en-US" sz="2400" dirty="0" smtClean="0">
                <a:solidFill>
                  <a:schemeClr val="tx2"/>
                </a:solidFill>
                <a:latin typeface="Arial" pitchFamily="34" charset="0"/>
                <a:cs typeface="Arial" pitchFamily="34" charset="0"/>
              </a:rPr>
              <a:t>developmental courses.</a:t>
            </a:r>
            <a:endParaRPr lang="en-US" sz="24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19772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808" y="1725511"/>
            <a:ext cx="8110728" cy="672891"/>
          </a:xfrm>
        </p:spPr>
        <p:txBody>
          <a:bodyPr/>
          <a:lstStyle/>
          <a:p>
            <a:r>
              <a:rPr lang="en-US" dirty="0" smtClean="0"/>
              <a:t>About Common Core</a:t>
            </a:r>
            <a:endParaRPr lang="en-US" dirty="0"/>
          </a:p>
        </p:txBody>
      </p:sp>
    </p:spTree>
    <p:extLst>
      <p:ext uri="{BB962C8B-B14F-4D97-AF65-F5344CB8AC3E}">
        <p14:creationId xmlns:p14="http://schemas.microsoft.com/office/powerpoint/2010/main" val="102597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Reaching the Goal:  </a:t>
            </a:r>
            <a:br>
              <a:rPr lang="en-US" dirty="0" smtClean="0">
                <a:latin typeface="Arial" pitchFamily="34" charset="0"/>
                <a:cs typeface="Arial" pitchFamily="34" charset="0"/>
              </a:rPr>
            </a:br>
            <a:r>
              <a:rPr lang="en-US" dirty="0" smtClean="0">
                <a:latin typeface="Arial" pitchFamily="34" charset="0"/>
                <a:cs typeface="Arial" pitchFamily="34" charset="0"/>
              </a:rPr>
              <a:t>Expectations of Higher Education</a:t>
            </a:r>
            <a:endParaRPr lang="en-US"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4906500"/>
              </p:ext>
            </p:extLst>
          </p:nvPr>
        </p:nvGraphicFramePr>
        <p:xfrm>
          <a:off x="257577" y="1448874"/>
          <a:ext cx="8628846" cy="451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89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154" y="1815664"/>
            <a:ext cx="8499928" cy="672891"/>
          </a:xfrm>
        </p:spPr>
        <p:txBody>
          <a:bodyPr/>
          <a:lstStyle/>
          <a:p>
            <a:r>
              <a:rPr lang="en-US" dirty="0" smtClean="0"/>
              <a:t>College Content-Readiness Policy</a:t>
            </a:r>
            <a:endParaRPr lang="en-US" dirty="0"/>
          </a:p>
        </p:txBody>
      </p:sp>
    </p:spTree>
    <p:extLst>
      <p:ext uri="{BB962C8B-B14F-4D97-AF65-F5344CB8AC3E}">
        <p14:creationId xmlns:p14="http://schemas.microsoft.com/office/powerpoint/2010/main" val="1991658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Content Readiness?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0458847"/>
              </p:ext>
            </p:extLst>
          </p:nvPr>
        </p:nvGraphicFramePr>
        <p:xfrm>
          <a:off x="361665" y="1073739"/>
          <a:ext cx="8229600" cy="4907280"/>
        </p:xfrm>
        <a:graphic>
          <a:graphicData uri="http://schemas.openxmlformats.org/drawingml/2006/table">
            <a:tbl>
              <a:tblPr bandRow="1">
                <a:tableStyleId>{BC89EF96-8CEA-46FF-86C4-4CE0E7609802}</a:tableStyleId>
              </a:tblPr>
              <a:tblGrid>
                <a:gridCol w="1549022"/>
                <a:gridCol w="6680578"/>
              </a:tblGrid>
              <a:tr h="370840">
                <a:tc>
                  <a:txBody>
                    <a:bodyPr/>
                    <a:lstStyle/>
                    <a:p>
                      <a:pPr marL="0" marR="0">
                        <a:lnSpc>
                          <a:spcPct val="115000"/>
                        </a:lnSpc>
                        <a:spcBef>
                          <a:spcPts val="0"/>
                        </a:spcBef>
                        <a:spcAft>
                          <a:spcPts val="0"/>
                        </a:spcAft>
                      </a:pPr>
                      <a:r>
                        <a:rPr lang="en-US" sz="2000" dirty="0">
                          <a:solidFill>
                            <a:schemeClr val="tx2"/>
                          </a:solidFill>
                          <a:effectLst/>
                        </a:rPr>
                        <a:t>English Language Arts/Literacy</a:t>
                      </a:r>
                      <a:endParaRPr lang="en-US" sz="2000" b="0" dirty="0">
                        <a:solidFill>
                          <a:schemeClr val="tx2"/>
                        </a:solidFill>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000" dirty="0">
                          <a:solidFill>
                            <a:schemeClr val="tx2"/>
                          </a:solidFill>
                          <a:effectLst/>
                        </a:rPr>
                        <a:t>Students who perform at the College Content-Ready level in English language arts/literacy demonstrate </a:t>
                      </a:r>
                      <a:r>
                        <a:rPr lang="en-US" sz="2000" b="1" dirty="0">
                          <a:solidFill>
                            <a:schemeClr val="tx2"/>
                          </a:solidFill>
                          <a:effectLst/>
                        </a:rPr>
                        <a:t>reading, writing, listening, and research </a:t>
                      </a:r>
                      <a:r>
                        <a:rPr lang="en-US" sz="2000" dirty="0">
                          <a:solidFill>
                            <a:schemeClr val="tx2"/>
                          </a:solidFill>
                          <a:effectLst/>
                        </a:rPr>
                        <a:t>skills necessary for introductory courses in a variety of disciplines. They also demonstrate subject-area knowledge and skills associated with readiness for </a:t>
                      </a:r>
                      <a:r>
                        <a:rPr lang="en-US" sz="2000" b="1" dirty="0">
                          <a:solidFill>
                            <a:schemeClr val="tx2"/>
                          </a:solidFill>
                          <a:effectLst/>
                        </a:rPr>
                        <a:t>entry-level, transferable, credit-bearing</a:t>
                      </a:r>
                      <a:r>
                        <a:rPr lang="en-US" sz="2000" dirty="0">
                          <a:solidFill>
                            <a:schemeClr val="tx2"/>
                          </a:solidFill>
                          <a:effectLst/>
                        </a:rPr>
                        <a:t> English and composition courses. </a:t>
                      </a:r>
                      <a:endParaRPr lang="en-US" sz="2000" b="0" dirty="0">
                        <a:solidFill>
                          <a:schemeClr val="tx2"/>
                        </a:solidFill>
                        <a:effectLst/>
                        <a:latin typeface="Arial" pitchFamily="34" charset="0"/>
                        <a:ea typeface="Calibri"/>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2000" dirty="0">
                          <a:solidFill>
                            <a:schemeClr val="tx2"/>
                          </a:solidFill>
                          <a:effectLst/>
                        </a:rPr>
                        <a:t>Mathematics</a:t>
                      </a:r>
                      <a:endParaRPr lang="en-US" sz="2000" dirty="0">
                        <a:solidFill>
                          <a:schemeClr val="tx2"/>
                        </a:solidFill>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2000" dirty="0">
                          <a:solidFill>
                            <a:schemeClr val="tx2"/>
                          </a:solidFill>
                          <a:effectLst/>
                        </a:rPr>
                        <a:t>Students who perform at the College Content-Ready level in mathematics demonstrate </a:t>
                      </a:r>
                      <a:r>
                        <a:rPr lang="en-US" sz="2000" b="1" dirty="0">
                          <a:solidFill>
                            <a:schemeClr val="tx2"/>
                          </a:solidFill>
                          <a:effectLst/>
                        </a:rPr>
                        <a:t>foundational mathematical knowledge and quantitative reasoning skills </a:t>
                      </a:r>
                      <a:r>
                        <a:rPr lang="en-US" sz="2000" dirty="0">
                          <a:solidFill>
                            <a:schemeClr val="tx2"/>
                          </a:solidFill>
                          <a:effectLst/>
                        </a:rPr>
                        <a:t>necessary for introductory courses in a variety of disciplines. They also demonstrate subject-area knowledge and skills associated with readiness for </a:t>
                      </a:r>
                      <a:r>
                        <a:rPr lang="en-US" sz="2000" b="1" dirty="0">
                          <a:solidFill>
                            <a:schemeClr val="tx2"/>
                          </a:solidFill>
                          <a:effectLst/>
                        </a:rPr>
                        <a:t>entry-level, transferable, credit-bearing </a:t>
                      </a:r>
                      <a:r>
                        <a:rPr lang="en-US" sz="2000" dirty="0">
                          <a:solidFill>
                            <a:schemeClr val="tx2"/>
                          </a:solidFill>
                          <a:effectLst/>
                        </a:rPr>
                        <a:t>mathematics and statistics courses.</a:t>
                      </a:r>
                      <a:endParaRPr lang="en-US" sz="2000" dirty="0">
                        <a:solidFill>
                          <a:schemeClr val="tx2"/>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3971964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Framework </a:t>
            </a:r>
            <a:br>
              <a:rPr lang="en-US" dirty="0" smtClean="0"/>
            </a:br>
            <a:r>
              <a:rPr lang="en-US" dirty="0" smtClean="0"/>
              <a:t>for Grade 11 Assessment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6280266"/>
              </p:ext>
            </p:extLst>
          </p:nvPr>
        </p:nvGraphicFramePr>
        <p:xfrm>
          <a:off x="304800" y="1447800"/>
          <a:ext cx="8400197"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6200" y="5983069"/>
            <a:ext cx="6934200" cy="646331"/>
          </a:xfrm>
          <a:prstGeom prst="rect">
            <a:avLst/>
          </a:prstGeom>
          <a:noFill/>
        </p:spPr>
        <p:txBody>
          <a:bodyPr wrap="square" rtlCol="0">
            <a:spAutoFit/>
          </a:bodyPr>
          <a:lstStyle/>
          <a:p>
            <a:r>
              <a:rPr lang="en-US" dirty="0" smtClean="0">
                <a:solidFill>
                  <a:schemeClr val="tx2"/>
                </a:solidFill>
              </a:rPr>
              <a:t>Note:  </a:t>
            </a:r>
            <a:r>
              <a:rPr lang="en-US" dirty="0">
                <a:solidFill>
                  <a:schemeClr val="tx2"/>
                </a:solidFill>
              </a:rPr>
              <a:t>A</a:t>
            </a:r>
            <a:r>
              <a:rPr lang="en-US" dirty="0" smtClean="0">
                <a:solidFill>
                  <a:schemeClr val="tx2"/>
                </a:solidFill>
              </a:rPr>
              <a:t>pplies only to students who matriculate directly from high school to college.</a:t>
            </a:r>
            <a:endParaRPr lang="en-US" dirty="0">
              <a:solidFill>
                <a:schemeClr val="tx2"/>
              </a:solidFill>
            </a:endParaRPr>
          </a:p>
        </p:txBody>
      </p:sp>
    </p:spTree>
    <p:extLst>
      <p:ext uri="{BB962C8B-B14F-4D97-AF65-F5344CB8AC3E}">
        <p14:creationId xmlns:p14="http://schemas.microsoft.com/office/powerpoint/2010/main" val="155023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53661"/>
          </a:xfrm>
        </p:spPr>
        <p:txBody>
          <a:bodyPr/>
          <a:lstStyle/>
          <a:p>
            <a:r>
              <a:rPr lang="en-US" dirty="0" smtClean="0"/>
              <a:t>Higher Education After Smarter Balanced:  </a:t>
            </a:r>
            <a:br>
              <a:rPr lang="en-US" dirty="0" smtClean="0"/>
            </a:br>
            <a:r>
              <a:rPr lang="en-US" dirty="0" smtClean="0"/>
              <a:t>What’s Changed?</a:t>
            </a:r>
            <a:endParaRPr lang="en-US" dirty="0"/>
          </a:p>
        </p:txBody>
      </p:sp>
      <p:sp>
        <p:nvSpPr>
          <p:cNvPr id="3" name="Content Placeholder 2"/>
          <p:cNvSpPr>
            <a:spLocks noGrp="1"/>
          </p:cNvSpPr>
          <p:nvPr>
            <p:ph idx="1"/>
          </p:nvPr>
        </p:nvSpPr>
        <p:spPr>
          <a:xfrm>
            <a:off x="177421" y="1528548"/>
            <a:ext cx="8683244" cy="4940490"/>
          </a:xfrm>
        </p:spPr>
        <p:txBody>
          <a:bodyPr>
            <a:noAutofit/>
          </a:bodyPr>
          <a:lstStyle/>
          <a:p>
            <a:r>
              <a:rPr lang="en-US" sz="2200" dirty="0" smtClean="0">
                <a:solidFill>
                  <a:schemeClr val="tx2"/>
                </a:solidFill>
                <a:latin typeface="+mj-lt"/>
              </a:rPr>
              <a:t>Instead of multiple tests, with differing performance standards, all public schools in consortium states use the same test, content standards (Common Core) and performance standards.  </a:t>
            </a:r>
          </a:p>
          <a:p>
            <a:r>
              <a:rPr lang="en-US" sz="2200" dirty="0" smtClean="0">
                <a:solidFill>
                  <a:schemeClr val="tx2"/>
                </a:solidFill>
                <a:latin typeface="+mj-lt"/>
              </a:rPr>
              <a:t>Grade 11 performance standards are pegged to college content-readiness, with standards for earlier grades mapped to Grade 11.</a:t>
            </a:r>
          </a:p>
          <a:p>
            <a:r>
              <a:rPr lang="en-US" sz="2200" dirty="0" smtClean="0">
                <a:solidFill>
                  <a:schemeClr val="tx2"/>
                </a:solidFill>
                <a:latin typeface="+mj-lt"/>
              </a:rPr>
              <a:t>In each state, K-12 and higher education set requirements for Grade 12 (may vary by institution type).</a:t>
            </a:r>
          </a:p>
          <a:p>
            <a:r>
              <a:rPr lang="en-US" sz="2200" dirty="0" smtClean="0">
                <a:solidFill>
                  <a:schemeClr val="tx2"/>
                </a:solidFill>
                <a:latin typeface="+mj-lt"/>
              </a:rPr>
              <a:t>Students, parents and teachers know where the academic “goal line” is and students can address deficiencies in high school.</a:t>
            </a:r>
          </a:p>
          <a:p>
            <a:r>
              <a:rPr lang="en-US" sz="2200" dirty="0" smtClean="0">
                <a:solidFill>
                  <a:schemeClr val="tx2"/>
                </a:solidFill>
                <a:latin typeface="+mj-lt"/>
              </a:rPr>
              <a:t>Working together, K-12 and higher education can develop appropriate grade 12 experiences for students at differing achievement levels.</a:t>
            </a:r>
          </a:p>
          <a:p>
            <a:r>
              <a:rPr lang="en-US" sz="2200" dirty="0" smtClean="0">
                <a:solidFill>
                  <a:schemeClr val="tx2"/>
                </a:solidFill>
                <a:latin typeface="+mj-lt"/>
              </a:rPr>
              <a:t>Colleges can target students for special programs based on Grade 8 scores (or earlier).</a:t>
            </a:r>
            <a:endParaRPr lang="en-US" sz="2200" dirty="0">
              <a:solidFill>
                <a:schemeClr val="tx2"/>
              </a:solidFill>
              <a:latin typeface="+mj-lt"/>
            </a:endParaRPr>
          </a:p>
        </p:txBody>
      </p:sp>
    </p:spTree>
    <p:extLst>
      <p:ext uri="{BB962C8B-B14F-4D97-AF65-F5344CB8AC3E}">
        <p14:creationId xmlns:p14="http://schemas.microsoft.com/office/powerpoint/2010/main" val="2948451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9D37"/>
                </a:solidFill>
                <a:latin typeface="Tahoma" pitchFamily="34" charset="0"/>
                <a:ea typeface="Tahoma" pitchFamily="34" charset="0"/>
                <a:cs typeface="Tahoma" pitchFamily="34" charset="0"/>
              </a:rPr>
              <a:t>Assessments </a:t>
            </a:r>
            <a:r>
              <a:rPr lang="en-US" dirty="0">
                <a:solidFill>
                  <a:srgbClr val="299D37"/>
                </a:solidFill>
                <a:latin typeface="Tahoma" pitchFamily="34" charset="0"/>
                <a:ea typeface="Tahoma" pitchFamily="34" charset="0"/>
                <a:cs typeface="Tahoma" pitchFamily="34" charset="0"/>
              </a:rPr>
              <a:t>and V</a:t>
            </a:r>
            <a:r>
              <a:rPr lang="en-US" dirty="0" smtClean="0">
                <a:solidFill>
                  <a:srgbClr val="299D37"/>
                </a:solidFill>
                <a:latin typeface="Tahoma" pitchFamily="34" charset="0"/>
                <a:ea typeface="Tahoma" pitchFamily="34" charset="0"/>
                <a:cs typeface="Tahoma" pitchFamily="34" charset="0"/>
              </a:rPr>
              <a:t>alidation</a:t>
            </a:r>
            <a:r>
              <a:rPr lang="en-US" dirty="0" smtClean="0">
                <a:solidFill>
                  <a:srgbClr val="FF0000"/>
                </a:solidFill>
                <a:latin typeface="Tahoma" pitchFamily="34" charset="0"/>
                <a:ea typeface="Tahoma" pitchFamily="34" charset="0"/>
                <a:cs typeface="Tahoma" pitchFamily="34" charset="0"/>
              </a:rPr>
              <a:t/>
            </a:r>
            <a:br>
              <a:rPr lang="en-US" dirty="0" smtClean="0">
                <a:solidFill>
                  <a:srgbClr val="FF0000"/>
                </a:solidFill>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a:buFontTx/>
              <a:buNone/>
            </a:pPr>
            <a:endParaRPr lang="en-US" sz="2000" b="1" dirty="0">
              <a:solidFill>
                <a:srgbClr val="000000"/>
              </a:solidFill>
              <a:latin typeface="Tahoma" pitchFamily="34" charset="0"/>
              <a:ea typeface="Tahoma" pitchFamily="34" charset="0"/>
              <a:cs typeface="Tahoma" pitchFamily="34" charset="0"/>
            </a:endParaRPr>
          </a:p>
          <a:p>
            <a:r>
              <a:rPr lang="en-US" sz="2600" b="1" dirty="0" smtClean="0"/>
              <a:t>Cut </a:t>
            </a:r>
            <a:r>
              <a:rPr lang="en-US" sz="2600" b="1" dirty="0"/>
              <a:t>scores and grade 12 expectations</a:t>
            </a:r>
            <a:endParaRPr lang="en-US" sz="2600" dirty="0"/>
          </a:p>
          <a:p>
            <a:pPr lvl="1"/>
            <a:r>
              <a:rPr lang="en-US" sz="2200" dirty="0"/>
              <a:t>How much variability is there now within each state by campus, discipline, system?  Where is authority to reach agreement</a:t>
            </a:r>
            <a:r>
              <a:rPr lang="en-US" sz="2200" dirty="0" smtClean="0"/>
              <a:t>?</a:t>
            </a:r>
          </a:p>
          <a:p>
            <a:pPr marL="457200" lvl="1" indent="0">
              <a:buNone/>
            </a:pPr>
            <a:r>
              <a:rPr lang="en-US" sz="2200" dirty="0" smtClean="0"/>
              <a:t> </a:t>
            </a:r>
            <a:endParaRPr lang="en-US" sz="2200" dirty="0"/>
          </a:p>
          <a:p>
            <a:pPr lvl="1"/>
            <a:r>
              <a:rPr lang="en-US" sz="2200" dirty="0"/>
              <a:t>Common cut scores on the assessments plus state-set Grade 12 expectations will signal eligibility for credit bearing work at the college level. How will cut scores be set?  Who will contribute?  How will K12 and higher education jointly determine Grade 12 expectations? How will all this be communicated? </a:t>
            </a:r>
            <a:endParaRPr lang="en-US" sz="2200" dirty="0" smtClean="0"/>
          </a:p>
          <a:p>
            <a:pPr marL="457200" lvl="1" indent="0">
              <a:buNone/>
            </a:pPr>
            <a:endParaRPr lang="en-US" sz="2200" dirty="0"/>
          </a:p>
          <a:p>
            <a:r>
              <a:rPr lang="en-US" sz="2600" b="1" dirty="0" smtClean="0"/>
              <a:t>Validation</a:t>
            </a:r>
            <a:endParaRPr lang="en-US" sz="2600" dirty="0"/>
          </a:p>
          <a:p>
            <a:pPr lvl="1"/>
            <a:r>
              <a:rPr lang="en-US" sz="2200" dirty="0"/>
              <a:t>Timing, consultation, validation for first year of college as well as high school readiness? </a:t>
            </a:r>
          </a:p>
          <a:p>
            <a:endParaRPr lang="en-US" sz="2800"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endParaRPr lang="en-US" dirty="0"/>
          </a:p>
        </p:txBody>
      </p:sp>
      <p:pic>
        <p:nvPicPr>
          <p:cNvPr id="5" name="Picture 2" descr="C:\Users\LFeroe\Pictures\deci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142" y="922338"/>
            <a:ext cx="2953035"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91314" y="3244334"/>
            <a:ext cx="561372" cy="369332"/>
          </a:xfrm>
          <a:prstGeom prst="rect">
            <a:avLst/>
          </a:prstGeom>
        </p:spPr>
        <p:txBody>
          <a:bodyPr wrap="none">
            <a:spAutoFit/>
          </a:bodyPr>
          <a:lstStyle/>
          <a:p>
            <a:r>
              <a:rPr lang="en-US" dirty="0"/>
              <a:t>will </a:t>
            </a:r>
          </a:p>
        </p:txBody>
      </p:sp>
    </p:spTree>
    <p:extLst>
      <p:ext uri="{BB962C8B-B14F-4D97-AF65-F5344CB8AC3E}">
        <p14:creationId xmlns:p14="http://schemas.microsoft.com/office/powerpoint/2010/main" val="765566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Exemplar Student Scenarios </a:t>
            </a:r>
            <a:br>
              <a:rPr lang="en-US" dirty="0" smtClean="0"/>
            </a:br>
            <a:r>
              <a:rPr lang="en-US" dirty="0" smtClean="0"/>
              <a:t>[To be determined by states]</a:t>
            </a:r>
            <a:endParaRPr lang="en-US" dirty="0"/>
          </a:p>
        </p:txBody>
      </p:sp>
      <p:graphicFrame>
        <p:nvGraphicFramePr>
          <p:cNvPr id="5" name="Content Placeholder 4"/>
          <p:cNvGraphicFramePr>
            <a:graphicFrameLocks noGrp="1"/>
          </p:cNvGraphicFramePr>
          <p:nvPr>
            <p:ph idx="1"/>
            <p:extLst/>
          </p:nvPr>
        </p:nvGraphicFramePr>
        <p:xfrm>
          <a:off x="457200" y="1353671"/>
          <a:ext cx="8229600" cy="4589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601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046"/>
            <a:ext cx="9144000" cy="999154"/>
          </a:xfrm>
        </p:spPr>
        <p:txBody>
          <a:bodyPr/>
          <a:lstStyle/>
          <a:p>
            <a:r>
              <a:rPr lang="en-US" dirty="0" smtClean="0"/>
              <a:t>Higher Education After Smarter Balanced:</a:t>
            </a:r>
            <a:br>
              <a:rPr lang="en-US" dirty="0" smtClean="0"/>
            </a:br>
            <a:r>
              <a:rPr lang="en-US" dirty="0" smtClean="0"/>
              <a:t>What Hasn’t Changed?</a:t>
            </a:r>
            <a:endParaRPr lang="en-US" dirty="0"/>
          </a:p>
        </p:txBody>
      </p:sp>
      <p:sp>
        <p:nvSpPr>
          <p:cNvPr id="3" name="Content Placeholder 2"/>
          <p:cNvSpPr>
            <a:spLocks noGrp="1"/>
          </p:cNvSpPr>
          <p:nvPr>
            <p:ph idx="1"/>
          </p:nvPr>
        </p:nvSpPr>
        <p:spPr>
          <a:xfrm>
            <a:off x="152400" y="1371600"/>
            <a:ext cx="8763000" cy="5029200"/>
          </a:xfrm>
        </p:spPr>
        <p:txBody>
          <a:bodyPr>
            <a:noAutofit/>
          </a:bodyPr>
          <a:lstStyle/>
          <a:p>
            <a:pPr>
              <a:spcBef>
                <a:spcPts val="1200"/>
              </a:spcBef>
            </a:pPr>
            <a:r>
              <a:rPr lang="en-US" sz="2200" b="1" dirty="0" smtClean="0">
                <a:solidFill>
                  <a:schemeClr val="accent1"/>
                </a:solidFill>
                <a:latin typeface="+mn-lt"/>
              </a:rPr>
              <a:t>High school exit</a:t>
            </a:r>
            <a:r>
              <a:rPr lang="en-US" sz="2200" dirty="0" smtClean="0">
                <a:solidFill>
                  <a:schemeClr val="tx2"/>
                </a:solidFill>
                <a:latin typeface="+mn-lt"/>
              </a:rPr>
              <a:t>:  Some states may use the Smarter Balanced assessment—with a lower performance standard—for high school exit, but no state currently plans to use the college content-readiness standard for this purpose.</a:t>
            </a:r>
          </a:p>
          <a:p>
            <a:pPr>
              <a:spcBef>
                <a:spcPts val="1200"/>
              </a:spcBef>
            </a:pPr>
            <a:r>
              <a:rPr lang="en-US" sz="2200" b="1" dirty="0" smtClean="0">
                <a:solidFill>
                  <a:schemeClr val="accent1"/>
                </a:solidFill>
                <a:latin typeface="+mn-lt"/>
              </a:rPr>
              <a:t>Admission</a:t>
            </a:r>
            <a:r>
              <a:rPr lang="en-US" sz="2200" dirty="0" smtClean="0">
                <a:solidFill>
                  <a:schemeClr val="tx2"/>
                </a:solidFill>
                <a:latin typeface="+mn-lt"/>
              </a:rPr>
              <a:t> :  Colleges will continue to admit students according to their current standards and practices – </a:t>
            </a:r>
            <a:r>
              <a:rPr lang="en-US" sz="2200" i="1" dirty="0" smtClean="0">
                <a:solidFill>
                  <a:schemeClr val="tx2"/>
                </a:solidFill>
                <a:latin typeface="+mn-lt"/>
              </a:rPr>
              <a:t>the college content-readiness policy applies only to admitted students</a:t>
            </a:r>
            <a:r>
              <a:rPr lang="en-US" sz="2200" dirty="0" smtClean="0">
                <a:solidFill>
                  <a:schemeClr val="tx2"/>
                </a:solidFill>
                <a:latin typeface="+mn-lt"/>
              </a:rPr>
              <a:t>.</a:t>
            </a:r>
          </a:p>
          <a:p>
            <a:pPr>
              <a:spcBef>
                <a:spcPts val="1200"/>
              </a:spcBef>
            </a:pPr>
            <a:r>
              <a:rPr lang="en-US" sz="2200" b="1" dirty="0" smtClean="0">
                <a:solidFill>
                  <a:schemeClr val="accent1"/>
                </a:solidFill>
                <a:latin typeface="+mn-lt"/>
              </a:rPr>
              <a:t>Placement</a:t>
            </a:r>
            <a:r>
              <a:rPr lang="en-US" sz="2200" dirty="0" smtClean="0">
                <a:solidFill>
                  <a:schemeClr val="tx2"/>
                </a:solidFill>
                <a:latin typeface="+mn-lt"/>
              </a:rPr>
              <a:t>:  While honoring the exemption from developmental education for students who have earned it, colleges may use tests (and/or other means) to determine appropriate course placement.</a:t>
            </a:r>
          </a:p>
          <a:p>
            <a:pPr>
              <a:spcBef>
                <a:spcPts val="1200"/>
              </a:spcBef>
            </a:pPr>
            <a:r>
              <a:rPr lang="en-US" sz="2200" b="1" dirty="0" smtClean="0">
                <a:solidFill>
                  <a:schemeClr val="accent1"/>
                </a:solidFill>
                <a:latin typeface="+mn-lt"/>
              </a:rPr>
              <a:t>Dev ed reform</a:t>
            </a:r>
            <a:r>
              <a:rPr lang="en-US" sz="2200" dirty="0" smtClean="0">
                <a:solidFill>
                  <a:schemeClr val="tx2"/>
                </a:solidFill>
                <a:latin typeface="+mn-lt"/>
              </a:rPr>
              <a:t>: Colleges can continue to place any student into credit-bearing courses.  Grades-only placement policies are unaffected.</a:t>
            </a:r>
          </a:p>
          <a:p>
            <a:pPr lvl="0">
              <a:spcBef>
                <a:spcPts val="1200"/>
              </a:spcBef>
            </a:pPr>
            <a:r>
              <a:rPr lang="en-US" sz="2200" b="1" dirty="0" smtClean="0">
                <a:solidFill>
                  <a:schemeClr val="accent1"/>
                </a:solidFill>
                <a:latin typeface="+mn-lt"/>
              </a:rPr>
              <a:t>STEM</a:t>
            </a:r>
            <a:r>
              <a:rPr lang="en-US" sz="2200" dirty="0" smtClean="0">
                <a:solidFill>
                  <a:schemeClr val="tx2"/>
                </a:solidFill>
                <a:latin typeface="+mn-lt"/>
              </a:rPr>
              <a:t>:  Colleges </a:t>
            </a:r>
            <a:r>
              <a:rPr lang="en-US" sz="2200" dirty="0">
                <a:solidFill>
                  <a:schemeClr val="tx2"/>
                </a:solidFill>
                <a:latin typeface="+mn-lt"/>
              </a:rPr>
              <a:t>will need to assess additional </a:t>
            </a:r>
            <a:r>
              <a:rPr lang="en-US" sz="2200" dirty="0" smtClean="0">
                <a:solidFill>
                  <a:schemeClr val="tx2"/>
                </a:solidFill>
                <a:latin typeface="+mn-lt"/>
              </a:rPr>
              <a:t>evidence for </a:t>
            </a:r>
            <a:r>
              <a:rPr lang="en-US" sz="2200" dirty="0">
                <a:solidFill>
                  <a:schemeClr val="tx2"/>
                </a:solidFill>
                <a:latin typeface="+mn-lt"/>
              </a:rPr>
              <a:t>students seeking to enter more advanced mathematics courses</a:t>
            </a:r>
            <a:r>
              <a:rPr lang="en-US" sz="2200" dirty="0" smtClean="0">
                <a:solidFill>
                  <a:schemeClr val="tx2"/>
                </a:solidFill>
                <a:latin typeface="+mn-lt"/>
              </a:rPr>
              <a:t>.</a:t>
            </a:r>
            <a:endParaRPr lang="en-US" sz="2200" dirty="0">
              <a:solidFill>
                <a:schemeClr val="tx2"/>
              </a:solidFill>
              <a:latin typeface="+mn-lt"/>
            </a:endParaRPr>
          </a:p>
        </p:txBody>
      </p:sp>
    </p:spTree>
    <p:extLst>
      <p:ext uri="{BB962C8B-B14F-4D97-AF65-F5344CB8AC3E}">
        <p14:creationId xmlns:p14="http://schemas.microsoft.com/office/powerpoint/2010/main" val="3791987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99D37"/>
                </a:solidFill>
                <a:latin typeface="Tahoma" pitchFamily="34" charset="0"/>
                <a:ea typeface="Tahoma" pitchFamily="34" charset="0"/>
                <a:cs typeface="Tahoma" pitchFamily="34" charset="0"/>
              </a:rPr>
              <a:t>High school/postsecondary transitions</a:t>
            </a:r>
            <a:endParaRPr lang="en-US" dirty="0">
              <a:solidFill>
                <a:srgbClr val="299D37"/>
              </a:solidFill>
            </a:endParaRP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sz="2000" b="1" dirty="0">
                <a:solidFill>
                  <a:srgbClr val="33363A"/>
                </a:solidFill>
                <a:latin typeface="Tahoma" pitchFamily="34" charset="0"/>
                <a:ea typeface="Tahoma" pitchFamily="34" charset="0"/>
                <a:cs typeface="Tahoma" pitchFamily="34" charset="0"/>
              </a:rPr>
              <a:t>Bridge strategies to address remedial needs in the senior year</a:t>
            </a:r>
          </a:p>
          <a:p>
            <a:pPr lvl="1"/>
            <a:r>
              <a:rPr lang="en-US" sz="2000" dirty="0">
                <a:solidFill>
                  <a:srgbClr val="33363A"/>
                </a:solidFill>
                <a:latin typeface="Tahoma" pitchFamily="34" charset="0"/>
                <a:ea typeface="Tahoma" pitchFamily="34" charset="0"/>
                <a:cs typeface="Tahoma" pitchFamily="34" charset="0"/>
              </a:rPr>
              <a:t>Need assessment for likely volume (how many more students)?</a:t>
            </a:r>
          </a:p>
          <a:p>
            <a:pPr lvl="1"/>
            <a:r>
              <a:rPr lang="en-US" sz="2000" dirty="0">
                <a:solidFill>
                  <a:srgbClr val="33363A"/>
                </a:solidFill>
                <a:latin typeface="Tahoma" pitchFamily="34" charset="0"/>
                <a:ea typeface="Tahoma" pitchFamily="34" charset="0"/>
                <a:cs typeface="Tahoma" pitchFamily="34" charset="0"/>
              </a:rPr>
              <a:t>Are courses in place? Are instructors ready?</a:t>
            </a:r>
          </a:p>
          <a:p>
            <a:pPr lvl="1"/>
            <a:r>
              <a:rPr lang="en-US" sz="2000" dirty="0">
                <a:solidFill>
                  <a:srgbClr val="33363A"/>
                </a:solidFill>
                <a:latin typeface="Tahoma" pitchFamily="34" charset="0"/>
                <a:ea typeface="Tahoma" pitchFamily="34" charset="0"/>
                <a:cs typeface="Tahoma" pitchFamily="34" charset="0"/>
              </a:rPr>
              <a:t>Consequences for other senior year courses/sequencing?</a:t>
            </a:r>
          </a:p>
          <a:p>
            <a:endParaRPr lang="en-US" sz="1400" b="1" dirty="0">
              <a:solidFill>
                <a:srgbClr val="33363A"/>
              </a:solidFill>
              <a:latin typeface="Tahoma" pitchFamily="34" charset="0"/>
              <a:ea typeface="Tahoma" pitchFamily="34" charset="0"/>
              <a:cs typeface="Tahoma" pitchFamily="34" charset="0"/>
            </a:endParaRPr>
          </a:p>
          <a:p>
            <a:pPr>
              <a:buFont typeface="Wingdings" pitchFamily="2" charset="2"/>
              <a:buChar char="§"/>
            </a:pPr>
            <a:r>
              <a:rPr lang="en-US" sz="2000" b="1" dirty="0">
                <a:solidFill>
                  <a:srgbClr val="33363A"/>
                </a:solidFill>
                <a:latin typeface="Tahoma" pitchFamily="34" charset="0"/>
                <a:ea typeface="Tahoma" pitchFamily="34" charset="0"/>
                <a:cs typeface="Tahoma" pitchFamily="34" charset="0"/>
              </a:rPr>
              <a:t>Options to accelerate college-going and credit for seniors who show readiness</a:t>
            </a:r>
          </a:p>
          <a:p>
            <a:pPr lvl="1"/>
            <a:r>
              <a:rPr lang="en-US" sz="2000" dirty="0">
                <a:solidFill>
                  <a:srgbClr val="33363A"/>
                </a:solidFill>
                <a:latin typeface="Tahoma" pitchFamily="34" charset="0"/>
                <a:ea typeface="Tahoma" pitchFamily="34" charset="0"/>
                <a:cs typeface="Tahoma" pitchFamily="34" charset="0"/>
              </a:rPr>
              <a:t>Early college high schools</a:t>
            </a:r>
          </a:p>
          <a:p>
            <a:pPr lvl="1"/>
            <a:r>
              <a:rPr lang="en-US" sz="2000" dirty="0">
                <a:solidFill>
                  <a:srgbClr val="33363A"/>
                </a:solidFill>
                <a:latin typeface="Tahoma" pitchFamily="34" charset="0"/>
                <a:ea typeface="Tahoma" pitchFamily="34" charset="0"/>
                <a:cs typeface="Tahoma" pitchFamily="34" charset="0"/>
              </a:rPr>
              <a:t>College credit via assessments, AP, IB    </a:t>
            </a:r>
          </a:p>
          <a:p>
            <a:pPr lvl="1"/>
            <a:r>
              <a:rPr lang="en-US" sz="2000" dirty="0">
                <a:solidFill>
                  <a:srgbClr val="33363A"/>
                </a:solidFill>
                <a:latin typeface="Tahoma" pitchFamily="34" charset="0"/>
                <a:ea typeface="Tahoma" pitchFamily="34" charset="0"/>
                <a:cs typeface="Tahoma" pitchFamily="34" charset="0"/>
              </a:rPr>
              <a:t>Is volume ready to meet demand?  </a:t>
            </a:r>
          </a:p>
          <a:p>
            <a:endParaRPr lang="en-US" sz="1400" b="1" dirty="0">
              <a:solidFill>
                <a:srgbClr val="33363A"/>
              </a:solidFill>
              <a:latin typeface="Tahoma" pitchFamily="34" charset="0"/>
              <a:ea typeface="Tahoma" pitchFamily="34" charset="0"/>
              <a:cs typeface="Tahoma" pitchFamily="34" charset="0"/>
            </a:endParaRPr>
          </a:p>
          <a:p>
            <a:pPr>
              <a:buFont typeface="Wingdings" pitchFamily="2" charset="2"/>
              <a:buChar char="§"/>
            </a:pPr>
            <a:r>
              <a:rPr lang="en-US" sz="2000" b="1" dirty="0">
                <a:solidFill>
                  <a:srgbClr val="33363A"/>
                </a:solidFill>
                <a:latin typeface="Tahoma" pitchFamily="34" charset="0"/>
                <a:ea typeface="Tahoma" pitchFamily="34" charset="0"/>
                <a:cs typeface="Tahoma" pitchFamily="34" charset="0"/>
              </a:rPr>
              <a:t>First year college curriculum changes</a:t>
            </a:r>
          </a:p>
          <a:p>
            <a:pPr lvl="1"/>
            <a:r>
              <a:rPr lang="en-US" sz="2000" dirty="0">
                <a:solidFill>
                  <a:srgbClr val="33363A"/>
                </a:solidFill>
                <a:latin typeface="Tahoma" pitchFamily="34" charset="0"/>
                <a:ea typeface="Tahoma" pitchFamily="34" charset="0"/>
                <a:cs typeface="Tahoma" pitchFamily="34" charset="0"/>
              </a:rPr>
              <a:t>What should be in place and when?</a:t>
            </a:r>
          </a:p>
          <a:p>
            <a:pPr lvl="1"/>
            <a:r>
              <a:rPr lang="en-US" sz="2000" dirty="0">
                <a:solidFill>
                  <a:srgbClr val="33363A"/>
                </a:solidFill>
                <a:latin typeface="Tahoma" pitchFamily="34" charset="0"/>
                <a:ea typeface="Tahoma" pitchFamily="34" charset="0"/>
                <a:cs typeface="Tahoma" pitchFamily="34" charset="0"/>
              </a:rPr>
              <a:t>Relationship to ongoing efforts in core curriculum reform and outcomes-based assessment (ex: DQP efforts)?</a:t>
            </a:r>
          </a:p>
          <a:p>
            <a:endParaRPr lang="en-US" dirty="0">
              <a:solidFill>
                <a:srgbClr val="33363A"/>
              </a:solidFill>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endParaRPr lang="en-US" dirty="0"/>
          </a:p>
        </p:txBody>
      </p:sp>
      <p:pic>
        <p:nvPicPr>
          <p:cNvPr id="5" name="Picture 2" descr="C:\Users\LFeroe\Pictures\deci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24211"/>
            <a:ext cx="28194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938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Next Steps for Higher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513638"/>
              </p:ext>
            </p:extLst>
          </p:nvPr>
        </p:nvGraphicFramePr>
        <p:xfrm>
          <a:off x="228600" y="1361943"/>
          <a:ext cx="8667750" cy="4023360"/>
        </p:xfrm>
        <a:graphic>
          <a:graphicData uri="http://schemas.openxmlformats.org/drawingml/2006/table">
            <a:tbl>
              <a:tblPr bandRow="1">
                <a:tableStyleId>{5C22544A-7EE6-4342-B048-85BDC9FD1C3A}</a:tableStyleId>
              </a:tblPr>
              <a:tblGrid>
                <a:gridCol w="5562600"/>
                <a:gridCol w="3105150"/>
              </a:tblGrid>
              <a:tr h="538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States</a:t>
                      </a:r>
                      <a:r>
                        <a:rPr lang="en-US" sz="2000" baseline="0" dirty="0" smtClean="0">
                          <a:solidFill>
                            <a:schemeClr val="tx2"/>
                          </a:solidFill>
                        </a:rPr>
                        <a:t> </a:t>
                      </a:r>
                      <a:r>
                        <a:rPr lang="en-US" sz="2000" baseline="0" dirty="0" smtClean="0">
                          <a:solidFill>
                            <a:schemeClr val="tx2"/>
                          </a:solidFill>
                        </a:rPr>
                        <a:t>Determine Grade 12 </a:t>
                      </a:r>
                      <a:r>
                        <a:rPr lang="en-US" sz="2000" baseline="0" dirty="0" smtClean="0">
                          <a:solidFill>
                            <a:schemeClr val="tx2"/>
                          </a:solidFill>
                        </a:rPr>
                        <a:t>Requirements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tx2"/>
                        </a:solidFill>
                      </a:endParaRPr>
                    </a:p>
                  </a:txBody>
                  <a:tcPr anchor="ctr"/>
                </a:tc>
                <a:tc>
                  <a:txBody>
                    <a:bodyPr/>
                    <a:lstStyle/>
                    <a:p>
                      <a:r>
                        <a:rPr lang="en-US" sz="2000" dirty="0" smtClean="0">
                          <a:solidFill>
                            <a:schemeClr val="tx2"/>
                          </a:solidFill>
                        </a:rPr>
                        <a:t>Fall 2013 –</a:t>
                      </a:r>
                      <a:r>
                        <a:rPr lang="en-US" sz="2000" baseline="0" dirty="0" smtClean="0">
                          <a:solidFill>
                            <a:schemeClr val="tx2"/>
                          </a:solidFill>
                        </a:rPr>
                        <a:t> </a:t>
                      </a:r>
                      <a:r>
                        <a:rPr lang="en-US" sz="2000" dirty="0" smtClean="0">
                          <a:solidFill>
                            <a:schemeClr val="tx2"/>
                          </a:solidFill>
                        </a:rPr>
                        <a:t>Spring 2014</a:t>
                      </a:r>
                      <a:endParaRPr lang="en-US" sz="2000" dirty="0">
                        <a:solidFill>
                          <a:schemeClr val="tx2"/>
                        </a:solidFill>
                      </a:endParaRPr>
                    </a:p>
                  </a:txBody>
                  <a:tcPr anchor="ctr"/>
                </a:tc>
              </a:tr>
              <a:tr h="538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Validation </a:t>
                      </a:r>
                      <a:r>
                        <a:rPr lang="en-US" sz="2000" dirty="0" smtClean="0">
                          <a:solidFill>
                            <a:schemeClr val="tx2"/>
                          </a:solidFill>
                        </a:rPr>
                        <a:t>Research </a:t>
                      </a:r>
                      <a:r>
                        <a:rPr lang="en-US" sz="2000" dirty="0" smtClean="0">
                          <a:solidFill>
                            <a:schemeClr val="tx2"/>
                          </a:solidFill>
                        </a:rPr>
                        <a:t>Implementation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tx2"/>
                        </a:solidFill>
                      </a:endParaRPr>
                    </a:p>
                  </a:txBody>
                  <a:tcPr anchor="ctr"/>
                </a:tc>
                <a:tc>
                  <a:txBody>
                    <a:bodyPr/>
                    <a:lstStyle/>
                    <a:p>
                      <a:r>
                        <a:rPr lang="en-US" sz="2000" dirty="0" smtClean="0">
                          <a:solidFill>
                            <a:schemeClr val="tx2"/>
                          </a:solidFill>
                        </a:rPr>
                        <a:t>Spring 2014</a:t>
                      </a:r>
                      <a:r>
                        <a:rPr lang="en-US" sz="2000" baseline="0" dirty="0" smtClean="0">
                          <a:solidFill>
                            <a:schemeClr val="tx2"/>
                          </a:solidFill>
                        </a:rPr>
                        <a:t> </a:t>
                      </a:r>
                      <a:r>
                        <a:rPr lang="en-US" sz="2000" dirty="0" smtClean="0">
                          <a:solidFill>
                            <a:schemeClr val="tx2"/>
                          </a:solidFill>
                        </a:rPr>
                        <a:t>– </a:t>
                      </a:r>
                      <a:r>
                        <a:rPr lang="en-US" sz="2000" baseline="0" dirty="0" smtClean="0">
                          <a:solidFill>
                            <a:schemeClr val="tx2"/>
                          </a:solidFill>
                        </a:rPr>
                        <a:t>2017</a:t>
                      </a:r>
                      <a:endParaRPr lang="en-US" sz="2000" dirty="0">
                        <a:solidFill>
                          <a:schemeClr val="tx2"/>
                        </a:solidFill>
                      </a:endParaRPr>
                    </a:p>
                  </a:txBody>
                  <a:tcPr anchor="ctr"/>
                </a:tc>
              </a:tr>
              <a:tr h="538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Standard-setting*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tx2"/>
                        </a:solidFill>
                      </a:endParaRPr>
                    </a:p>
                  </a:txBody>
                  <a:tcPr anchor="ctr"/>
                </a:tc>
                <a:tc>
                  <a:txBody>
                    <a:bodyPr/>
                    <a:lstStyle/>
                    <a:p>
                      <a:r>
                        <a:rPr lang="en-US" sz="2000" dirty="0" smtClean="0">
                          <a:solidFill>
                            <a:schemeClr val="tx2"/>
                          </a:solidFill>
                        </a:rPr>
                        <a:t>October, </a:t>
                      </a:r>
                      <a:r>
                        <a:rPr lang="en-US" sz="2000" dirty="0" smtClean="0">
                          <a:solidFill>
                            <a:schemeClr val="tx2"/>
                          </a:solidFill>
                        </a:rPr>
                        <a:t>2014</a:t>
                      </a:r>
                      <a:endParaRPr lang="en-US" sz="2000" dirty="0">
                        <a:solidFill>
                          <a:schemeClr val="tx2"/>
                        </a:solidFill>
                      </a:endParaRPr>
                    </a:p>
                  </a:txBody>
                  <a:tcPr anchor="ctr"/>
                </a:tc>
              </a:tr>
              <a:tr h="538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Institutional </a:t>
                      </a:r>
                      <a:r>
                        <a:rPr lang="en-US" sz="2000" dirty="0" smtClean="0">
                          <a:solidFill>
                            <a:schemeClr val="tx2"/>
                          </a:solidFill>
                        </a:rPr>
                        <a:t>participation </a:t>
                      </a:r>
                      <a:r>
                        <a:rPr lang="en-US" sz="2000" dirty="0" smtClean="0">
                          <a:solidFill>
                            <a:schemeClr val="tx2"/>
                          </a:solidFill>
                        </a:rPr>
                        <a:t>decisions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rPr>
                        <a:t> </a:t>
                      </a:r>
                      <a:endParaRPr lang="en-US" sz="2000" dirty="0" smtClean="0">
                        <a:solidFill>
                          <a:schemeClr val="tx2"/>
                        </a:solidFill>
                      </a:endParaRPr>
                    </a:p>
                  </a:txBody>
                  <a:tcPr anchor="ctr"/>
                </a:tc>
                <a:tc>
                  <a:txBody>
                    <a:bodyPr/>
                    <a:lstStyle/>
                    <a:p>
                      <a:r>
                        <a:rPr lang="en-US" sz="2000" dirty="0" smtClean="0">
                          <a:solidFill>
                            <a:schemeClr val="tx2"/>
                          </a:solidFill>
                        </a:rPr>
                        <a:t>Beginning Fall 2014</a:t>
                      </a:r>
                      <a:endParaRPr lang="en-US" sz="2000" dirty="0">
                        <a:solidFill>
                          <a:schemeClr val="tx2"/>
                        </a:solidFill>
                      </a:endParaRPr>
                    </a:p>
                  </a:txBody>
                  <a:tcPr anchor="ctr"/>
                </a:tc>
              </a:tr>
            </a:tbl>
          </a:graphicData>
        </a:graphic>
      </p:graphicFrame>
      <p:sp>
        <p:nvSpPr>
          <p:cNvPr id="5" name="TextBox 4"/>
          <p:cNvSpPr txBox="1"/>
          <p:nvPr/>
        </p:nvSpPr>
        <p:spPr>
          <a:xfrm>
            <a:off x="163707" y="6267510"/>
            <a:ext cx="6705600" cy="400110"/>
          </a:xfrm>
          <a:prstGeom prst="rect">
            <a:avLst/>
          </a:prstGeom>
          <a:noFill/>
        </p:spPr>
        <p:txBody>
          <a:bodyPr wrap="square" rtlCol="0">
            <a:spAutoFit/>
          </a:bodyPr>
          <a:lstStyle/>
          <a:p>
            <a:r>
              <a:rPr lang="en-US" sz="2000" dirty="0">
                <a:solidFill>
                  <a:srgbClr val="000000"/>
                </a:solidFill>
              </a:rPr>
              <a:t>* Subject to state vote by K12 and higher education.</a:t>
            </a:r>
          </a:p>
        </p:txBody>
      </p:sp>
    </p:spTree>
    <p:extLst>
      <p:ext uri="{BB962C8B-B14F-4D97-AF65-F5344CB8AC3E}">
        <p14:creationId xmlns:p14="http://schemas.microsoft.com/office/powerpoint/2010/main" val="24333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From School to College:  </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A Bridge Built from Two Distant Shores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073" y="1558343"/>
            <a:ext cx="6487572" cy="4301543"/>
          </a:xfrm>
        </p:spPr>
      </p:pic>
    </p:spTree>
    <p:extLst>
      <p:ext uri="{BB962C8B-B14F-4D97-AF65-F5344CB8AC3E}">
        <p14:creationId xmlns:p14="http://schemas.microsoft.com/office/powerpoint/2010/main" val="3808283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9D37"/>
                </a:solidFill>
              </a:rPr>
              <a:t>Working Together to Increase Student Success</a:t>
            </a:r>
            <a:endParaRPr lang="en-US" dirty="0">
              <a:solidFill>
                <a:srgbClr val="299D37"/>
              </a:solidFill>
            </a:endParaRPr>
          </a:p>
        </p:txBody>
      </p:sp>
      <p:sp>
        <p:nvSpPr>
          <p:cNvPr id="4" name="Footer Placeholder 3"/>
          <p:cNvSpPr>
            <a:spLocks noGrp="1"/>
          </p:cNvSpPr>
          <p:nvPr>
            <p:ph type="ftr" sz="quarter" idx="4294967295"/>
          </p:nvPr>
        </p:nvSpPr>
        <p:spPr>
          <a:xfrm>
            <a:off x="705995" y="5646487"/>
            <a:ext cx="3682457" cy="365125"/>
          </a:xfrm>
          <a:prstGeom prst="rect">
            <a:avLst/>
          </a:prstGeom>
        </p:spPr>
        <p:txBody>
          <a:bodyPr/>
          <a:lstStyle/>
          <a:p>
            <a:r>
              <a:rPr lang="en-US" sz="2000" b="1" dirty="0" smtClean="0">
                <a:solidFill>
                  <a:srgbClr val="002060"/>
                </a:solidFill>
              </a:rPr>
              <a:t>Collaboration is tricky business</a:t>
            </a:r>
            <a:endParaRPr lang="en-US" sz="2000" b="1" dirty="0">
              <a:solidFill>
                <a:srgbClr val="002060"/>
              </a:solidFill>
            </a:endParaRPr>
          </a:p>
        </p:txBody>
      </p:sp>
      <p:grpSp>
        <p:nvGrpSpPr>
          <p:cNvPr id="5" name="Group 4"/>
          <p:cNvGrpSpPr>
            <a:grpSpLocks noChangeAspect="1"/>
          </p:cNvGrpSpPr>
          <p:nvPr/>
        </p:nvGrpSpPr>
        <p:grpSpPr>
          <a:xfrm>
            <a:off x="1407373" y="2466474"/>
            <a:ext cx="1492845" cy="1492757"/>
            <a:chOff x="1553787" y="1484031"/>
            <a:chExt cx="1855039" cy="1855039"/>
          </a:xfrm>
          <a:solidFill>
            <a:schemeClr val="accent2"/>
          </a:solidFill>
        </p:grpSpPr>
        <p:sp>
          <p:nvSpPr>
            <p:cNvPr id="6" name="Shape 5"/>
            <p:cNvSpPr/>
            <p:nvPr/>
          </p:nvSpPr>
          <p:spPr>
            <a:xfrm>
              <a:off x="1553787" y="1484031"/>
              <a:ext cx="1855039" cy="1855039"/>
            </a:xfrm>
            <a:prstGeom prst="gear6">
              <a:avLst/>
            </a:prstGeom>
            <a:grpFill/>
            <a:ln>
              <a:solidFill>
                <a:schemeClr val="accent6"/>
              </a:solidFill>
            </a:ln>
          </p:spPr>
          <p:style>
            <a:lnRef idx="2">
              <a:schemeClr val="lt1">
                <a:hueOff val="0"/>
                <a:satOff val="0"/>
                <a:lumOff val="0"/>
                <a:alphaOff val="0"/>
              </a:schemeClr>
            </a:lnRef>
            <a:fillRef idx="1">
              <a:schemeClr val="accent5">
                <a:hueOff val="1173917"/>
                <a:satOff val="0"/>
                <a:lumOff val="4902"/>
                <a:alphaOff val="0"/>
              </a:schemeClr>
            </a:fillRef>
            <a:effectRef idx="0">
              <a:schemeClr val="accent5">
                <a:hueOff val="1173917"/>
                <a:satOff val="0"/>
                <a:lumOff val="4902"/>
                <a:alphaOff val="0"/>
              </a:schemeClr>
            </a:effectRef>
            <a:fontRef idx="minor">
              <a:schemeClr val="lt1"/>
            </a:fontRef>
          </p:style>
        </p:sp>
        <p:sp>
          <p:nvSpPr>
            <p:cNvPr id="7" name="Shape 4"/>
            <p:cNvSpPr/>
            <p:nvPr/>
          </p:nvSpPr>
          <p:spPr>
            <a:xfrm>
              <a:off x="2020799" y="1953865"/>
              <a:ext cx="921015" cy="91537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42673">
                <a:lnSpc>
                  <a:spcPct val="90000"/>
                </a:lnSpc>
                <a:spcAft>
                  <a:spcPct val="35000"/>
                </a:spcAft>
              </a:pPr>
              <a:r>
                <a:rPr lang="en-US" sz="1200" b="1" dirty="0">
                  <a:latin typeface="Tahoma" pitchFamily="34" charset="0"/>
                  <a:ea typeface="Tahoma" pitchFamily="34" charset="0"/>
                  <a:cs typeface="Tahoma" pitchFamily="34" charset="0"/>
                </a:rPr>
                <a:t>K-12 Priorities </a:t>
              </a:r>
            </a:p>
          </p:txBody>
        </p:sp>
      </p:grpSp>
      <p:sp>
        <p:nvSpPr>
          <p:cNvPr id="8" name="Content Placeholder 7"/>
          <p:cNvSpPr>
            <a:spLocks noGrp="1"/>
          </p:cNvSpPr>
          <p:nvPr>
            <p:ph idx="1"/>
          </p:nvPr>
        </p:nvSpPr>
        <p:spPr>
          <a:xfrm>
            <a:off x="3285558" y="2045367"/>
            <a:ext cx="2205789" cy="1804737"/>
          </a:xfrm>
          <a:custGeom>
            <a:avLst/>
            <a:gdLst>
              <a:gd name="connsiteX0" fmla="*/ 1359983 w 1817559"/>
              <a:gd name="connsiteY0" fmla="*/ 460341 h 1817559"/>
              <a:gd name="connsiteX1" fmla="*/ 1628134 w 1817559"/>
              <a:gd name="connsiteY1" fmla="*/ 379526 h 1817559"/>
              <a:gd name="connsiteX2" fmla="*/ 1726804 w 1817559"/>
              <a:gd name="connsiteY2" fmla="*/ 550427 h 1817559"/>
              <a:gd name="connsiteX3" fmla="*/ 1522740 w 1817559"/>
              <a:gd name="connsiteY3" fmla="*/ 742245 h 1817559"/>
              <a:gd name="connsiteX4" fmla="*/ 1522740 w 1817559"/>
              <a:gd name="connsiteY4" fmla="*/ 1075315 h 1817559"/>
              <a:gd name="connsiteX5" fmla="*/ 1726804 w 1817559"/>
              <a:gd name="connsiteY5" fmla="*/ 1267132 h 1817559"/>
              <a:gd name="connsiteX6" fmla="*/ 1628134 w 1817559"/>
              <a:gd name="connsiteY6" fmla="*/ 1438033 h 1817559"/>
              <a:gd name="connsiteX7" fmla="*/ 1359983 w 1817559"/>
              <a:gd name="connsiteY7" fmla="*/ 1357218 h 1817559"/>
              <a:gd name="connsiteX8" fmla="*/ 1071536 w 1817559"/>
              <a:gd name="connsiteY8" fmla="*/ 1523753 h 1817559"/>
              <a:gd name="connsiteX9" fmla="*/ 1007449 w 1817559"/>
              <a:gd name="connsiteY9" fmla="*/ 1796386 h 1817559"/>
              <a:gd name="connsiteX10" fmla="*/ 810110 w 1817559"/>
              <a:gd name="connsiteY10" fmla="*/ 1796386 h 1817559"/>
              <a:gd name="connsiteX11" fmla="*/ 746023 w 1817559"/>
              <a:gd name="connsiteY11" fmla="*/ 1523752 h 1817559"/>
              <a:gd name="connsiteX12" fmla="*/ 457576 w 1817559"/>
              <a:gd name="connsiteY12" fmla="*/ 1357217 h 1817559"/>
              <a:gd name="connsiteX13" fmla="*/ 189425 w 1817559"/>
              <a:gd name="connsiteY13" fmla="*/ 1438033 h 1817559"/>
              <a:gd name="connsiteX14" fmla="*/ 90755 w 1817559"/>
              <a:gd name="connsiteY14" fmla="*/ 1267132 h 1817559"/>
              <a:gd name="connsiteX15" fmla="*/ 294819 w 1817559"/>
              <a:gd name="connsiteY15" fmla="*/ 1075314 h 1817559"/>
              <a:gd name="connsiteX16" fmla="*/ 294819 w 1817559"/>
              <a:gd name="connsiteY16" fmla="*/ 742244 h 1817559"/>
              <a:gd name="connsiteX17" fmla="*/ 90755 w 1817559"/>
              <a:gd name="connsiteY17" fmla="*/ 550427 h 1817559"/>
              <a:gd name="connsiteX18" fmla="*/ 189425 w 1817559"/>
              <a:gd name="connsiteY18" fmla="*/ 379526 h 1817559"/>
              <a:gd name="connsiteX19" fmla="*/ 457576 w 1817559"/>
              <a:gd name="connsiteY19" fmla="*/ 460341 h 1817559"/>
              <a:gd name="connsiteX20" fmla="*/ 746023 w 1817559"/>
              <a:gd name="connsiteY20" fmla="*/ 293806 h 1817559"/>
              <a:gd name="connsiteX21" fmla="*/ 810110 w 1817559"/>
              <a:gd name="connsiteY21" fmla="*/ 21173 h 1817559"/>
              <a:gd name="connsiteX22" fmla="*/ 1007449 w 1817559"/>
              <a:gd name="connsiteY22" fmla="*/ 21173 h 1817559"/>
              <a:gd name="connsiteX23" fmla="*/ 1071536 w 1817559"/>
              <a:gd name="connsiteY23" fmla="*/ 293807 h 1817559"/>
              <a:gd name="connsiteX24" fmla="*/ 1359983 w 1817559"/>
              <a:gd name="connsiteY24" fmla="*/ 460342 h 1817559"/>
              <a:gd name="connsiteX25" fmla="*/ 1359983 w 1817559"/>
              <a:gd name="connsiteY25" fmla="*/ 460341 h 18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7559" h="1817559">
                <a:moveTo>
                  <a:pt x="1169866" y="459757"/>
                </a:moveTo>
                <a:lnTo>
                  <a:pt x="1364272" y="339353"/>
                </a:lnTo>
                <a:lnTo>
                  <a:pt x="1478206" y="453287"/>
                </a:lnTo>
                <a:lnTo>
                  <a:pt x="1357802" y="647693"/>
                </a:lnTo>
                <a:cubicBezTo>
                  <a:pt x="1404176" y="727449"/>
                  <a:pt x="1428471" y="818118"/>
                  <a:pt x="1428188" y="910377"/>
                </a:cubicBezTo>
                <a:lnTo>
                  <a:pt x="1629664" y="1018534"/>
                </a:lnTo>
                <a:lnTo>
                  <a:pt x="1587961" y="1174171"/>
                </a:lnTo>
                <a:lnTo>
                  <a:pt x="1359398" y="1167101"/>
                </a:lnTo>
                <a:cubicBezTo>
                  <a:pt x="1313515" y="1247141"/>
                  <a:pt x="1247141" y="1313516"/>
                  <a:pt x="1167101" y="1359399"/>
                </a:cubicBezTo>
                <a:lnTo>
                  <a:pt x="1174171" y="1587961"/>
                </a:lnTo>
                <a:lnTo>
                  <a:pt x="1018535" y="1629664"/>
                </a:lnTo>
                <a:lnTo>
                  <a:pt x="910376" y="1428187"/>
                </a:lnTo>
                <a:cubicBezTo>
                  <a:pt x="818118" y="1428471"/>
                  <a:pt x="727449" y="1404176"/>
                  <a:pt x="647693" y="1357801"/>
                </a:cubicBezTo>
                <a:lnTo>
                  <a:pt x="453287" y="1478206"/>
                </a:lnTo>
                <a:lnTo>
                  <a:pt x="339353" y="1364272"/>
                </a:lnTo>
                <a:lnTo>
                  <a:pt x="459757" y="1169866"/>
                </a:lnTo>
                <a:cubicBezTo>
                  <a:pt x="413383" y="1090110"/>
                  <a:pt x="389088" y="999441"/>
                  <a:pt x="389371" y="907182"/>
                </a:cubicBezTo>
                <a:lnTo>
                  <a:pt x="187895" y="799025"/>
                </a:lnTo>
                <a:lnTo>
                  <a:pt x="229598" y="643388"/>
                </a:lnTo>
                <a:lnTo>
                  <a:pt x="458161" y="650458"/>
                </a:lnTo>
                <a:cubicBezTo>
                  <a:pt x="504044" y="570418"/>
                  <a:pt x="570418" y="504043"/>
                  <a:pt x="650458" y="458160"/>
                </a:cubicBezTo>
                <a:lnTo>
                  <a:pt x="643388" y="229598"/>
                </a:lnTo>
                <a:lnTo>
                  <a:pt x="799024" y="187895"/>
                </a:lnTo>
                <a:lnTo>
                  <a:pt x="907183" y="389372"/>
                </a:lnTo>
                <a:cubicBezTo>
                  <a:pt x="999441" y="389088"/>
                  <a:pt x="1090110" y="413383"/>
                  <a:pt x="1169866" y="459758"/>
                </a:cubicBezTo>
                <a:lnTo>
                  <a:pt x="1169866" y="459757"/>
                </a:lnTo>
                <a:close/>
              </a:path>
            </a:pathLst>
          </a:custGeom>
          <a:solidFill>
            <a:schemeClr val="accent6">
              <a:lumMod val="60000"/>
              <a:lumOff val="40000"/>
            </a:schemeClr>
          </a:solidFill>
          <a:ln>
            <a:solidFill>
              <a:schemeClr val="accent6">
                <a:lumMod val="60000"/>
                <a:lumOff val="40000"/>
              </a:schemeClr>
            </a:solidFill>
          </a:ln>
        </p:spPr>
        <p:style>
          <a:lnRef idx="2">
            <a:schemeClr val="lt1">
              <a:hueOff val="0"/>
              <a:satOff val="0"/>
              <a:lumOff val="0"/>
              <a:alphaOff val="0"/>
            </a:schemeClr>
          </a:lnRef>
          <a:fillRef idx="1">
            <a:schemeClr val="accent5">
              <a:hueOff val="2347833"/>
              <a:satOff val="0"/>
              <a:lumOff val="9804"/>
              <a:alphaOff val="0"/>
            </a:schemeClr>
          </a:fillRef>
          <a:effectRef idx="0">
            <a:schemeClr val="accent5">
              <a:hueOff val="2347833"/>
              <a:satOff val="0"/>
              <a:lumOff val="9804"/>
              <a:alphaOff val="0"/>
            </a:schemeClr>
          </a:effectRef>
          <a:fontRef idx="minor">
            <a:schemeClr val="lt1"/>
          </a:fontRef>
        </p:style>
        <p:txBody>
          <a:bodyPr spcFirstLastPara="0" vert="horz" wrap="square" lIns="628876" tIns="628876" rIns="628876" bIns="628876" numCol="1" spcCol="1296" anchor="ctr" anchorCtr="0">
            <a:noAutofit/>
          </a:bodyPr>
          <a:lstStyle/>
          <a:p>
            <a:pPr marL="0" indent="0" algn="ctr" defTabSz="542673">
              <a:lnSpc>
                <a:spcPct val="90000"/>
              </a:lnSpc>
              <a:spcAft>
                <a:spcPct val="35000"/>
              </a:spcAft>
              <a:buNone/>
            </a:pPr>
            <a:r>
              <a:rPr lang="en-US" sz="1200" b="1" dirty="0">
                <a:latin typeface="Tahoma" pitchFamily="34" charset="0"/>
                <a:ea typeface="Tahoma" pitchFamily="34" charset="0"/>
                <a:cs typeface="Tahoma" pitchFamily="34" charset="0"/>
              </a:rPr>
              <a:t>Higher Ed Priorities</a:t>
            </a:r>
          </a:p>
        </p:txBody>
      </p:sp>
      <p:sp>
        <p:nvSpPr>
          <p:cNvPr id="11" name="Freeform 10"/>
          <p:cNvSpPr/>
          <p:nvPr/>
        </p:nvSpPr>
        <p:spPr>
          <a:xfrm>
            <a:off x="4388453" y="3114565"/>
            <a:ext cx="3817084" cy="3241785"/>
          </a:xfrm>
          <a:custGeom>
            <a:avLst/>
            <a:gdLst>
              <a:gd name="connsiteX0" fmla="*/ 1810482 w 2550678"/>
              <a:gd name="connsiteY0" fmla="*/ 406676 h 2550678"/>
              <a:gd name="connsiteX1" fmla="*/ 2008884 w 2550678"/>
              <a:gd name="connsiteY1" fmla="*/ 240188 h 2550678"/>
              <a:gd name="connsiteX2" fmla="*/ 2167385 w 2550678"/>
              <a:gd name="connsiteY2" fmla="*/ 373186 h 2550678"/>
              <a:gd name="connsiteX3" fmla="*/ 2037878 w 2550678"/>
              <a:gd name="connsiteY3" fmla="*/ 597484 h 2550678"/>
              <a:gd name="connsiteX4" fmla="*/ 2243648 w 2550678"/>
              <a:gd name="connsiteY4" fmla="*/ 953888 h 2550678"/>
              <a:gd name="connsiteX5" fmla="*/ 2502650 w 2550678"/>
              <a:gd name="connsiteY5" fmla="*/ 953881 h 2550678"/>
              <a:gd name="connsiteX6" fmla="*/ 2538579 w 2550678"/>
              <a:gd name="connsiteY6" fmla="*/ 1157646 h 2550678"/>
              <a:gd name="connsiteX7" fmla="*/ 2295195 w 2550678"/>
              <a:gd name="connsiteY7" fmla="*/ 1246223 h 2550678"/>
              <a:gd name="connsiteX8" fmla="*/ 2223732 w 2550678"/>
              <a:gd name="connsiteY8" fmla="*/ 1651510 h 2550678"/>
              <a:gd name="connsiteX9" fmla="*/ 2422142 w 2550678"/>
              <a:gd name="connsiteY9" fmla="*/ 1817988 h 2550678"/>
              <a:gd name="connsiteX10" fmla="*/ 2318689 w 2550678"/>
              <a:gd name="connsiteY10" fmla="*/ 1997175 h 2550678"/>
              <a:gd name="connsiteX11" fmla="*/ 2075309 w 2550678"/>
              <a:gd name="connsiteY11" fmla="*/ 1908585 h 2550678"/>
              <a:gd name="connsiteX12" fmla="*/ 1760051 w 2550678"/>
              <a:gd name="connsiteY12" fmla="*/ 2173118 h 2550678"/>
              <a:gd name="connsiteX13" fmla="*/ 1805033 w 2550678"/>
              <a:gd name="connsiteY13" fmla="*/ 2428183 h 2550678"/>
              <a:gd name="connsiteX14" fmla="*/ 1610604 w 2550678"/>
              <a:gd name="connsiteY14" fmla="*/ 2498950 h 2550678"/>
              <a:gd name="connsiteX15" fmla="*/ 1481109 w 2550678"/>
              <a:gd name="connsiteY15" fmla="*/ 2274645 h 2550678"/>
              <a:gd name="connsiteX16" fmla="*/ 1069569 w 2550678"/>
              <a:gd name="connsiteY16" fmla="*/ 2274645 h 2550678"/>
              <a:gd name="connsiteX17" fmla="*/ 940074 w 2550678"/>
              <a:gd name="connsiteY17" fmla="*/ 2498950 h 2550678"/>
              <a:gd name="connsiteX18" fmla="*/ 745645 w 2550678"/>
              <a:gd name="connsiteY18" fmla="*/ 2428183 h 2550678"/>
              <a:gd name="connsiteX19" fmla="*/ 790627 w 2550678"/>
              <a:gd name="connsiteY19" fmla="*/ 2173118 h 2550678"/>
              <a:gd name="connsiteX20" fmla="*/ 475369 w 2550678"/>
              <a:gd name="connsiteY20" fmla="*/ 1908585 h 2550678"/>
              <a:gd name="connsiteX21" fmla="*/ 231989 w 2550678"/>
              <a:gd name="connsiteY21" fmla="*/ 1997175 h 2550678"/>
              <a:gd name="connsiteX22" fmla="*/ 128536 w 2550678"/>
              <a:gd name="connsiteY22" fmla="*/ 1817988 h 2550678"/>
              <a:gd name="connsiteX23" fmla="*/ 326946 w 2550678"/>
              <a:gd name="connsiteY23" fmla="*/ 1651510 h 2550678"/>
              <a:gd name="connsiteX24" fmla="*/ 255483 w 2550678"/>
              <a:gd name="connsiteY24" fmla="*/ 1246223 h 2550678"/>
              <a:gd name="connsiteX25" fmla="*/ 12099 w 2550678"/>
              <a:gd name="connsiteY25" fmla="*/ 1157646 h 2550678"/>
              <a:gd name="connsiteX26" fmla="*/ 48028 w 2550678"/>
              <a:gd name="connsiteY26" fmla="*/ 953881 h 2550678"/>
              <a:gd name="connsiteX27" fmla="*/ 307030 w 2550678"/>
              <a:gd name="connsiteY27" fmla="*/ 953888 h 2550678"/>
              <a:gd name="connsiteX28" fmla="*/ 512800 w 2550678"/>
              <a:gd name="connsiteY28" fmla="*/ 597484 h 2550678"/>
              <a:gd name="connsiteX29" fmla="*/ 383293 w 2550678"/>
              <a:gd name="connsiteY29" fmla="*/ 373186 h 2550678"/>
              <a:gd name="connsiteX30" fmla="*/ 541794 w 2550678"/>
              <a:gd name="connsiteY30" fmla="*/ 240188 h 2550678"/>
              <a:gd name="connsiteX31" fmla="*/ 740196 w 2550678"/>
              <a:gd name="connsiteY31" fmla="*/ 406676 h 2550678"/>
              <a:gd name="connsiteX32" fmla="*/ 1126917 w 2550678"/>
              <a:gd name="connsiteY32" fmla="*/ 265921 h 2550678"/>
              <a:gd name="connsiteX33" fmla="*/ 1171885 w 2550678"/>
              <a:gd name="connsiteY33" fmla="*/ 10853 h 2550678"/>
              <a:gd name="connsiteX34" fmla="*/ 1378793 w 2550678"/>
              <a:gd name="connsiteY34" fmla="*/ 10853 h 2550678"/>
              <a:gd name="connsiteX35" fmla="*/ 1423761 w 2550678"/>
              <a:gd name="connsiteY35" fmla="*/ 265921 h 2550678"/>
              <a:gd name="connsiteX36" fmla="*/ 1810482 w 2550678"/>
              <a:gd name="connsiteY36" fmla="*/ 406676 h 255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50678" h="2550678">
                <a:moveTo>
                  <a:pt x="1810482" y="406676"/>
                </a:moveTo>
                <a:lnTo>
                  <a:pt x="2008884" y="240188"/>
                </a:lnTo>
                <a:lnTo>
                  <a:pt x="2167385" y="373186"/>
                </a:lnTo>
                <a:lnTo>
                  <a:pt x="2037878" y="597484"/>
                </a:lnTo>
                <a:cubicBezTo>
                  <a:pt x="2129965" y="701075"/>
                  <a:pt x="2199979" y="822343"/>
                  <a:pt x="2243648" y="953888"/>
                </a:cubicBezTo>
                <a:lnTo>
                  <a:pt x="2502650" y="953881"/>
                </a:lnTo>
                <a:lnTo>
                  <a:pt x="2538579" y="1157646"/>
                </a:lnTo>
                <a:lnTo>
                  <a:pt x="2295195" y="1246223"/>
                </a:lnTo>
                <a:cubicBezTo>
                  <a:pt x="2299150" y="1384771"/>
                  <a:pt x="2274835" y="1522671"/>
                  <a:pt x="2223732" y="1651510"/>
                </a:cubicBezTo>
                <a:lnTo>
                  <a:pt x="2422142" y="1817988"/>
                </a:lnTo>
                <a:lnTo>
                  <a:pt x="2318689" y="1997175"/>
                </a:lnTo>
                <a:lnTo>
                  <a:pt x="2075309" y="1908585"/>
                </a:lnTo>
                <a:cubicBezTo>
                  <a:pt x="1989282" y="2017261"/>
                  <a:pt x="1882015" y="2107269"/>
                  <a:pt x="1760051" y="2173118"/>
                </a:cubicBezTo>
                <a:lnTo>
                  <a:pt x="1805033" y="2428183"/>
                </a:lnTo>
                <a:lnTo>
                  <a:pt x="1610604" y="2498950"/>
                </a:lnTo>
                <a:lnTo>
                  <a:pt x="1481109" y="2274645"/>
                </a:lnTo>
                <a:cubicBezTo>
                  <a:pt x="1345353" y="2302599"/>
                  <a:pt x="1205325" y="2302599"/>
                  <a:pt x="1069569" y="2274645"/>
                </a:cubicBezTo>
                <a:lnTo>
                  <a:pt x="940074" y="2498950"/>
                </a:lnTo>
                <a:lnTo>
                  <a:pt x="745645" y="2428183"/>
                </a:lnTo>
                <a:lnTo>
                  <a:pt x="790627" y="2173118"/>
                </a:lnTo>
                <a:cubicBezTo>
                  <a:pt x="668664" y="2107270"/>
                  <a:pt x="561396" y="2017261"/>
                  <a:pt x="475369" y="1908585"/>
                </a:cubicBezTo>
                <a:lnTo>
                  <a:pt x="231989" y="1997175"/>
                </a:lnTo>
                <a:lnTo>
                  <a:pt x="128536" y="1817988"/>
                </a:lnTo>
                <a:lnTo>
                  <a:pt x="326946" y="1651510"/>
                </a:lnTo>
                <a:cubicBezTo>
                  <a:pt x="275843" y="1522671"/>
                  <a:pt x="251527" y="1384770"/>
                  <a:pt x="255483" y="1246223"/>
                </a:cubicBezTo>
                <a:lnTo>
                  <a:pt x="12099" y="1157646"/>
                </a:lnTo>
                <a:lnTo>
                  <a:pt x="48028" y="953881"/>
                </a:lnTo>
                <a:lnTo>
                  <a:pt x="307030" y="953888"/>
                </a:lnTo>
                <a:cubicBezTo>
                  <a:pt x="350699" y="822343"/>
                  <a:pt x="420713" y="701075"/>
                  <a:pt x="512800" y="597484"/>
                </a:cubicBezTo>
                <a:lnTo>
                  <a:pt x="383293" y="373186"/>
                </a:lnTo>
                <a:lnTo>
                  <a:pt x="541794" y="240188"/>
                </a:lnTo>
                <a:lnTo>
                  <a:pt x="740196" y="406676"/>
                </a:lnTo>
                <a:cubicBezTo>
                  <a:pt x="858204" y="333977"/>
                  <a:pt x="989787" y="286084"/>
                  <a:pt x="1126917" y="265921"/>
                </a:cubicBezTo>
                <a:lnTo>
                  <a:pt x="1171885" y="10853"/>
                </a:lnTo>
                <a:lnTo>
                  <a:pt x="1378793" y="10853"/>
                </a:lnTo>
                <a:lnTo>
                  <a:pt x="1423761" y="265921"/>
                </a:lnTo>
                <a:cubicBezTo>
                  <a:pt x="1560891" y="286084"/>
                  <a:pt x="1692474" y="333977"/>
                  <a:pt x="1810482" y="406676"/>
                </a:cubicBezTo>
                <a:close/>
              </a:path>
            </a:pathLst>
          </a:custGeom>
          <a:solidFill>
            <a:schemeClr val="accent5">
              <a:lumMod val="50000"/>
            </a:schemeClr>
          </a:solidFill>
          <a:ln>
            <a:solidFill>
              <a:schemeClr val="accent5">
                <a:lumMod val="50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37220" tIns="623376" rIns="537220" bIns="668760" numCol="1" spcCol="1296" anchor="ctr" anchorCtr="0">
            <a:noAutofit/>
          </a:bodyPr>
          <a:lstStyle/>
          <a:p>
            <a:pPr algn="ctr" defTabSz="542673">
              <a:lnSpc>
                <a:spcPct val="90000"/>
              </a:lnSpc>
              <a:spcAft>
                <a:spcPct val="35000"/>
              </a:spcAft>
            </a:pPr>
            <a:r>
              <a:rPr lang="en-US" sz="1200" b="1" dirty="0">
                <a:latin typeface="Tahoma" pitchFamily="34" charset="0"/>
                <a:ea typeface="Tahoma" pitchFamily="34" charset="0"/>
                <a:cs typeface="Tahoma" pitchFamily="34" charset="0"/>
              </a:rPr>
              <a:t> Statewide</a:t>
            </a:r>
          </a:p>
          <a:p>
            <a:pPr algn="ctr" defTabSz="542673">
              <a:lnSpc>
                <a:spcPct val="90000"/>
              </a:lnSpc>
              <a:spcAft>
                <a:spcPct val="35000"/>
              </a:spcAft>
            </a:pPr>
            <a:r>
              <a:rPr lang="en-US" sz="1200" b="1" dirty="0">
                <a:latin typeface="Tahoma" pitchFamily="34" charset="0"/>
                <a:ea typeface="Tahoma" pitchFamily="34" charset="0"/>
                <a:cs typeface="Tahoma" pitchFamily="34" charset="0"/>
              </a:rPr>
              <a:t>Aspirations</a:t>
            </a:r>
          </a:p>
        </p:txBody>
      </p:sp>
      <p:sp>
        <p:nvSpPr>
          <p:cNvPr id="12" name="Freeform 11"/>
          <p:cNvSpPr/>
          <p:nvPr/>
        </p:nvSpPr>
        <p:spPr>
          <a:xfrm>
            <a:off x="2071436" y="1299056"/>
            <a:ext cx="2105526" cy="1492622"/>
          </a:xfrm>
          <a:custGeom>
            <a:avLst/>
            <a:gdLst>
              <a:gd name="connsiteX0" fmla="*/ 1388027 w 1855039"/>
              <a:gd name="connsiteY0" fmla="*/ 469834 h 1855039"/>
              <a:gd name="connsiteX1" fmla="*/ 1661708 w 1855039"/>
              <a:gd name="connsiteY1" fmla="*/ 387352 h 1855039"/>
              <a:gd name="connsiteX2" fmla="*/ 1762413 w 1855039"/>
              <a:gd name="connsiteY2" fmla="*/ 561777 h 1855039"/>
              <a:gd name="connsiteX3" fmla="*/ 1554140 w 1855039"/>
              <a:gd name="connsiteY3" fmla="*/ 757551 h 1855039"/>
              <a:gd name="connsiteX4" fmla="*/ 1554140 w 1855039"/>
              <a:gd name="connsiteY4" fmla="*/ 1097489 h 1855039"/>
              <a:gd name="connsiteX5" fmla="*/ 1762413 w 1855039"/>
              <a:gd name="connsiteY5" fmla="*/ 1293262 h 1855039"/>
              <a:gd name="connsiteX6" fmla="*/ 1661708 w 1855039"/>
              <a:gd name="connsiteY6" fmla="*/ 1467687 h 1855039"/>
              <a:gd name="connsiteX7" fmla="*/ 1388027 w 1855039"/>
              <a:gd name="connsiteY7" fmla="*/ 1385205 h 1855039"/>
              <a:gd name="connsiteX8" fmla="*/ 1093632 w 1855039"/>
              <a:gd name="connsiteY8" fmla="*/ 1555174 h 1855039"/>
              <a:gd name="connsiteX9" fmla="*/ 1028224 w 1855039"/>
              <a:gd name="connsiteY9" fmla="*/ 1833429 h 1855039"/>
              <a:gd name="connsiteX10" fmla="*/ 826815 w 1855039"/>
              <a:gd name="connsiteY10" fmla="*/ 1833429 h 1855039"/>
              <a:gd name="connsiteX11" fmla="*/ 761406 w 1855039"/>
              <a:gd name="connsiteY11" fmla="*/ 1555174 h 1855039"/>
              <a:gd name="connsiteX12" fmla="*/ 467011 w 1855039"/>
              <a:gd name="connsiteY12" fmla="*/ 1385205 h 1855039"/>
              <a:gd name="connsiteX13" fmla="*/ 193331 w 1855039"/>
              <a:gd name="connsiteY13" fmla="*/ 1467687 h 1855039"/>
              <a:gd name="connsiteX14" fmla="*/ 92626 w 1855039"/>
              <a:gd name="connsiteY14" fmla="*/ 1293262 h 1855039"/>
              <a:gd name="connsiteX15" fmla="*/ 300899 w 1855039"/>
              <a:gd name="connsiteY15" fmla="*/ 1097488 h 1855039"/>
              <a:gd name="connsiteX16" fmla="*/ 300899 w 1855039"/>
              <a:gd name="connsiteY16" fmla="*/ 757550 h 1855039"/>
              <a:gd name="connsiteX17" fmla="*/ 92626 w 1855039"/>
              <a:gd name="connsiteY17" fmla="*/ 561777 h 1855039"/>
              <a:gd name="connsiteX18" fmla="*/ 193331 w 1855039"/>
              <a:gd name="connsiteY18" fmla="*/ 387352 h 1855039"/>
              <a:gd name="connsiteX19" fmla="*/ 467012 w 1855039"/>
              <a:gd name="connsiteY19" fmla="*/ 469834 h 1855039"/>
              <a:gd name="connsiteX20" fmla="*/ 761407 w 1855039"/>
              <a:gd name="connsiteY20" fmla="*/ 299865 h 1855039"/>
              <a:gd name="connsiteX21" fmla="*/ 826815 w 1855039"/>
              <a:gd name="connsiteY21" fmla="*/ 21610 h 1855039"/>
              <a:gd name="connsiteX22" fmla="*/ 1028224 w 1855039"/>
              <a:gd name="connsiteY22" fmla="*/ 21610 h 1855039"/>
              <a:gd name="connsiteX23" fmla="*/ 1093633 w 1855039"/>
              <a:gd name="connsiteY23" fmla="*/ 299865 h 1855039"/>
              <a:gd name="connsiteX24" fmla="*/ 1388028 w 1855039"/>
              <a:gd name="connsiteY24" fmla="*/ 469834 h 1855039"/>
              <a:gd name="connsiteX25" fmla="*/ 1388027 w 1855039"/>
              <a:gd name="connsiteY25" fmla="*/ 469834 h 185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5039" h="1855039">
                <a:moveTo>
                  <a:pt x="1388027" y="469834"/>
                </a:moveTo>
                <a:lnTo>
                  <a:pt x="1661708" y="387352"/>
                </a:lnTo>
                <a:lnTo>
                  <a:pt x="1762413" y="561777"/>
                </a:lnTo>
                <a:lnTo>
                  <a:pt x="1554140" y="757551"/>
                </a:lnTo>
                <a:cubicBezTo>
                  <a:pt x="1584330" y="868853"/>
                  <a:pt x="1584330" y="986187"/>
                  <a:pt x="1554140" y="1097489"/>
                </a:cubicBezTo>
                <a:lnTo>
                  <a:pt x="1762413" y="1293262"/>
                </a:lnTo>
                <a:lnTo>
                  <a:pt x="1661708" y="1467687"/>
                </a:lnTo>
                <a:lnTo>
                  <a:pt x="1388027" y="1385205"/>
                </a:lnTo>
                <a:cubicBezTo>
                  <a:pt x="1306732" y="1467001"/>
                  <a:pt x="1205117" y="1525669"/>
                  <a:pt x="1093632" y="1555174"/>
                </a:cubicBezTo>
                <a:lnTo>
                  <a:pt x="1028224" y="1833429"/>
                </a:lnTo>
                <a:lnTo>
                  <a:pt x="826815" y="1833429"/>
                </a:lnTo>
                <a:lnTo>
                  <a:pt x="761406" y="1555174"/>
                </a:lnTo>
                <a:cubicBezTo>
                  <a:pt x="649921" y="1525669"/>
                  <a:pt x="548306" y="1467001"/>
                  <a:pt x="467011" y="1385205"/>
                </a:cubicBezTo>
                <a:lnTo>
                  <a:pt x="193331" y="1467687"/>
                </a:lnTo>
                <a:lnTo>
                  <a:pt x="92626" y="1293262"/>
                </a:lnTo>
                <a:lnTo>
                  <a:pt x="300899" y="1097488"/>
                </a:lnTo>
                <a:cubicBezTo>
                  <a:pt x="270709" y="986186"/>
                  <a:pt x="270709" y="868852"/>
                  <a:pt x="300899" y="757550"/>
                </a:cubicBezTo>
                <a:lnTo>
                  <a:pt x="92626" y="561777"/>
                </a:lnTo>
                <a:lnTo>
                  <a:pt x="193331" y="387352"/>
                </a:lnTo>
                <a:lnTo>
                  <a:pt x="467012" y="469834"/>
                </a:lnTo>
                <a:cubicBezTo>
                  <a:pt x="548307" y="388038"/>
                  <a:pt x="649922" y="329370"/>
                  <a:pt x="761407" y="299865"/>
                </a:cubicBezTo>
                <a:lnTo>
                  <a:pt x="826815" y="21610"/>
                </a:lnTo>
                <a:lnTo>
                  <a:pt x="1028224" y="21610"/>
                </a:lnTo>
                <a:lnTo>
                  <a:pt x="1093633" y="299865"/>
                </a:lnTo>
                <a:cubicBezTo>
                  <a:pt x="1205118" y="329370"/>
                  <a:pt x="1306733" y="388038"/>
                  <a:pt x="1388028" y="469834"/>
                </a:cubicBezTo>
                <a:lnTo>
                  <a:pt x="1388027" y="469834"/>
                </a:lnTo>
                <a:close/>
              </a:path>
            </a:pathLst>
          </a:custGeom>
          <a:solidFill>
            <a:srgbClr val="002060"/>
          </a:solidFill>
          <a:ln>
            <a:solidFill>
              <a:schemeClr val="accent2"/>
            </a:solidFill>
          </a:ln>
        </p:spPr>
        <p:style>
          <a:lnRef idx="2">
            <a:schemeClr val="lt1">
              <a:hueOff val="0"/>
              <a:satOff val="0"/>
              <a:lumOff val="0"/>
              <a:alphaOff val="0"/>
            </a:schemeClr>
          </a:lnRef>
          <a:fillRef idx="1">
            <a:schemeClr val="accent5">
              <a:hueOff val="1173917"/>
              <a:satOff val="0"/>
              <a:lumOff val="4902"/>
              <a:alphaOff val="0"/>
            </a:schemeClr>
          </a:fillRef>
          <a:effectRef idx="0">
            <a:schemeClr val="accent5">
              <a:hueOff val="1173917"/>
              <a:satOff val="0"/>
              <a:lumOff val="4902"/>
              <a:alphaOff val="0"/>
            </a:schemeClr>
          </a:effectRef>
          <a:fontRef idx="minor">
            <a:schemeClr val="lt1"/>
          </a:fontRef>
        </p:style>
        <p:txBody>
          <a:bodyPr spcFirstLastPara="0" vert="horz" wrap="square" lIns="490636" tIns="493511" rIns="490636" bIns="493511" numCol="1" spcCol="1296" anchor="ctr" anchorCtr="0">
            <a:noAutofit/>
          </a:bodyPr>
          <a:lstStyle/>
          <a:p>
            <a:pPr algn="ctr" defTabSz="542673">
              <a:lnSpc>
                <a:spcPct val="90000"/>
              </a:lnSpc>
              <a:spcAft>
                <a:spcPct val="35000"/>
              </a:spcAft>
            </a:pPr>
            <a:r>
              <a:rPr lang="en-US" sz="1200" b="1" dirty="0" smtClean="0">
                <a:latin typeface="Tahoma" pitchFamily="34" charset="0"/>
                <a:ea typeface="Tahoma" pitchFamily="34" charset="0"/>
                <a:cs typeface="Tahoma" pitchFamily="34" charset="0"/>
              </a:rPr>
              <a:t>Smarter Balanced Assessment</a:t>
            </a:r>
            <a:endParaRPr lang="en-US" sz="1200" b="1" dirty="0">
              <a:latin typeface="Tahoma" pitchFamily="34" charset="0"/>
              <a:ea typeface="Tahoma" pitchFamily="34" charset="0"/>
              <a:cs typeface="Tahoma" pitchFamily="34" charset="0"/>
            </a:endParaRPr>
          </a:p>
        </p:txBody>
      </p:sp>
      <p:sp>
        <p:nvSpPr>
          <p:cNvPr id="13" name="Freeform 12"/>
          <p:cNvSpPr/>
          <p:nvPr/>
        </p:nvSpPr>
        <p:spPr>
          <a:xfrm>
            <a:off x="2464538" y="3329207"/>
            <a:ext cx="1892830" cy="1892718"/>
          </a:xfrm>
          <a:custGeom>
            <a:avLst/>
            <a:gdLst>
              <a:gd name="connsiteX0" fmla="*/ 1388027 w 1855039"/>
              <a:gd name="connsiteY0" fmla="*/ 469834 h 1855039"/>
              <a:gd name="connsiteX1" fmla="*/ 1661708 w 1855039"/>
              <a:gd name="connsiteY1" fmla="*/ 387352 h 1855039"/>
              <a:gd name="connsiteX2" fmla="*/ 1762413 w 1855039"/>
              <a:gd name="connsiteY2" fmla="*/ 561777 h 1855039"/>
              <a:gd name="connsiteX3" fmla="*/ 1554140 w 1855039"/>
              <a:gd name="connsiteY3" fmla="*/ 757551 h 1855039"/>
              <a:gd name="connsiteX4" fmla="*/ 1554140 w 1855039"/>
              <a:gd name="connsiteY4" fmla="*/ 1097489 h 1855039"/>
              <a:gd name="connsiteX5" fmla="*/ 1762413 w 1855039"/>
              <a:gd name="connsiteY5" fmla="*/ 1293262 h 1855039"/>
              <a:gd name="connsiteX6" fmla="*/ 1661708 w 1855039"/>
              <a:gd name="connsiteY6" fmla="*/ 1467687 h 1855039"/>
              <a:gd name="connsiteX7" fmla="*/ 1388027 w 1855039"/>
              <a:gd name="connsiteY7" fmla="*/ 1385205 h 1855039"/>
              <a:gd name="connsiteX8" fmla="*/ 1093632 w 1855039"/>
              <a:gd name="connsiteY8" fmla="*/ 1555174 h 1855039"/>
              <a:gd name="connsiteX9" fmla="*/ 1028224 w 1855039"/>
              <a:gd name="connsiteY9" fmla="*/ 1833429 h 1855039"/>
              <a:gd name="connsiteX10" fmla="*/ 826815 w 1855039"/>
              <a:gd name="connsiteY10" fmla="*/ 1833429 h 1855039"/>
              <a:gd name="connsiteX11" fmla="*/ 761406 w 1855039"/>
              <a:gd name="connsiteY11" fmla="*/ 1555174 h 1855039"/>
              <a:gd name="connsiteX12" fmla="*/ 467011 w 1855039"/>
              <a:gd name="connsiteY12" fmla="*/ 1385205 h 1855039"/>
              <a:gd name="connsiteX13" fmla="*/ 193331 w 1855039"/>
              <a:gd name="connsiteY13" fmla="*/ 1467687 h 1855039"/>
              <a:gd name="connsiteX14" fmla="*/ 92626 w 1855039"/>
              <a:gd name="connsiteY14" fmla="*/ 1293262 h 1855039"/>
              <a:gd name="connsiteX15" fmla="*/ 300899 w 1855039"/>
              <a:gd name="connsiteY15" fmla="*/ 1097488 h 1855039"/>
              <a:gd name="connsiteX16" fmla="*/ 300899 w 1855039"/>
              <a:gd name="connsiteY16" fmla="*/ 757550 h 1855039"/>
              <a:gd name="connsiteX17" fmla="*/ 92626 w 1855039"/>
              <a:gd name="connsiteY17" fmla="*/ 561777 h 1855039"/>
              <a:gd name="connsiteX18" fmla="*/ 193331 w 1855039"/>
              <a:gd name="connsiteY18" fmla="*/ 387352 h 1855039"/>
              <a:gd name="connsiteX19" fmla="*/ 467012 w 1855039"/>
              <a:gd name="connsiteY19" fmla="*/ 469834 h 1855039"/>
              <a:gd name="connsiteX20" fmla="*/ 761407 w 1855039"/>
              <a:gd name="connsiteY20" fmla="*/ 299865 h 1855039"/>
              <a:gd name="connsiteX21" fmla="*/ 826815 w 1855039"/>
              <a:gd name="connsiteY21" fmla="*/ 21610 h 1855039"/>
              <a:gd name="connsiteX22" fmla="*/ 1028224 w 1855039"/>
              <a:gd name="connsiteY22" fmla="*/ 21610 h 1855039"/>
              <a:gd name="connsiteX23" fmla="*/ 1093633 w 1855039"/>
              <a:gd name="connsiteY23" fmla="*/ 299865 h 1855039"/>
              <a:gd name="connsiteX24" fmla="*/ 1388028 w 1855039"/>
              <a:gd name="connsiteY24" fmla="*/ 469834 h 1855039"/>
              <a:gd name="connsiteX25" fmla="*/ 1388027 w 1855039"/>
              <a:gd name="connsiteY25" fmla="*/ 469834 h 185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5039" h="1855039">
                <a:moveTo>
                  <a:pt x="1388027" y="469834"/>
                </a:moveTo>
                <a:lnTo>
                  <a:pt x="1661708" y="387352"/>
                </a:lnTo>
                <a:lnTo>
                  <a:pt x="1762413" y="561777"/>
                </a:lnTo>
                <a:lnTo>
                  <a:pt x="1554140" y="757551"/>
                </a:lnTo>
                <a:cubicBezTo>
                  <a:pt x="1584330" y="868853"/>
                  <a:pt x="1584330" y="986187"/>
                  <a:pt x="1554140" y="1097489"/>
                </a:cubicBezTo>
                <a:lnTo>
                  <a:pt x="1762413" y="1293262"/>
                </a:lnTo>
                <a:lnTo>
                  <a:pt x="1661708" y="1467687"/>
                </a:lnTo>
                <a:lnTo>
                  <a:pt x="1388027" y="1385205"/>
                </a:lnTo>
                <a:cubicBezTo>
                  <a:pt x="1306732" y="1467001"/>
                  <a:pt x="1205117" y="1525669"/>
                  <a:pt x="1093632" y="1555174"/>
                </a:cubicBezTo>
                <a:lnTo>
                  <a:pt x="1028224" y="1833429"/>
                </a:lnTo>
                <a:lnTo>
                  <a:pt x="826815" y="1833429"/>
                </a:lnTo>
                <a:lnTo>
                  <a:pt x="761406" y="1555174"/>
                </a:lnTo>
                <a:cubicBezTo>
                  <a:pt x="649921" y="1525669"/>
                  <a:pt x="548306" y="1467001"/>
                  <a:pt x="467011" y="1385205"/>
                </a:cubicBezTo>
                <a:lnTo>
                  <a:pt x="193331" y="1467687"/>
                </a:lnTo>
                <a:lnTo>
                  <a:pt x="92626" y="1293262"/>
                </a:lnTo>
                <a:lnTo>
                  <a:pt x="300899" y="1097488"/>
                </a:lnTo>
                <a:cubicBezTo>
                  <a:pt x="270709" y="986186"/>
                  <a:pt x="270709" y="868852"/>
                  <a:pt x="300899" y="757550"/>
                </a:cubicBezTo>
                <a:lnTo>
                  <a:pt x="92626" y="561777"/>
                </a:lnTo>
                <a:lnTo>
                  <a:pt x="193331" y="387352"/>
                </a:lnTo>
                <a:lnTo>
                  <a:pt x="467012" y="469834"/>
                </a:lnTo>
                <a:cubicBezTo>
                  <a:pt x="548307" y="388038"/>
                  <a:pt x="649922" y="329370"/>
                  <a:pt x="761407" y="299865"/>
                </a:cubicBezTo>
                <a:lnTo>
                  <a:pt x="826815" y="21610"/>
                </a:lnTo>
                <a:lnTo>
                  <a:pt x="1028224" y="21610"/>
                </a:lnTo>
                <a:lnTo>
                  <a:pt x="1093633" y="299865"/>
                </a:lnTo>
                <a:cubicBezTo>
                  <a:pt x="1205118" y="329370"/>
                  <a:pt x="1306733" y="388038"/>
                  <a:pt x="1388028" y="469834"/>
                </a:cubicBezTo>
                <a:lnTo>
                  <a:pt x="1388027" y="469834"/>
                </a:lnTo>
                <a:close/>
              </a:path>
            </a:pathLst>
          </a:custGeom>
          <a:solidFill>
            <a:schemeClr val="accent5">
              <a:lumMod val="90000"/>
            </a:schemeClr>
          </a:solidFill>
          <a:ln>
            <a:solidFill>
              <a:schemeClr val="accent5">
                <a:lumMod val="25000"/>
              </a:schemeClr>
            </a:solidFill>
          </a:ln>
        </p:spPr>
        <p:style>
          <a:lnRef idx="2">
            <a:schemeClr val="lt1">
              <a:hueOff val="0"/>
              <a:satOff val="0"/>
              <a:lumOff val="0"/>
              <a:alphaOff val="0"/>
            </a:schemeClr>
          </a:lnRef>
          <a:fillRef idx="1">
            <a:schemeClr val="accent5">
              <a:hueOff val="1173917"/>
              <a:satOff val="0"/>
              <a:lumOff val="4902"/>
              <a:alphaOff val="0"/>
            </a:schemeClr>
          </a:fillRef>
          <a:effectRef idx="0">
            <a:schemeClr val="accent5">
              <a:hueOff val="1173917"/>
              <a:satOff val="0"/>
              <a:lumOff val="4902"/>
              <a:alphaOff val="0"/>
            </a:schemeClr>
          </a:effectRef>
          <a:fontRef idx="minor">
            <a:schemeClr val="lt1"/>
          </a:fontRef>
        </p:style>
        <p:txBody>
          <a:bodyPr spcFirstLastPara="0" vert="horz" wrap="square" lIns="490636" tIns="493511" rIns="490636" bIns="493511" numCol="1" spcCol="1296" anchor="ctr" anchorCtr="0">
            <a:noAutofit/>
          </a:bodyPr>
          <a:lstStyle/>
          <a:p>
            <a:pPr algn="ctr" defTabSz="542673">
              <a:lnSpc>
                <a:spcPct val="90000"/>
              </a:lnSpc>
              <a:spcAft>
                <a:spcPct val="35000"/>
              </a:spcAft>
            </a:pPr>
            <a:r>
              <a:rPr lang="en-US" sz="1200" dirty="0">
                <a:ln w="10160">
                  <a:solidFill>
                    <a:schemeClr val="accent1"/>
                  </a:solidFill>
                  <a:prstDash val="solid"/>
                </a:ln>
                <a:solidFill>
                  <a:srgbClr val="FFFFFF"/>
                </a:solidFill>
                <a:effectLst>
                  <a:outerShdw blurRad="38100" dist="32000" dir="5400000" algn="tl">
                    <a:srgbClr val="000000">
                      <a:alpha val="30000"/>
                    </a:srgbClr>
                  </a:outerShdw>
                </a:effectLst>
                <a:latin typeface="Tahoma" pitchFamily="34" charset="0"/>
                <a:ea typeface="Tahoma" pitchFamily="34" charset="0"/>
                <a:cs typeface="Tahoma" pitchFamily="34" charset="0"/>
              </a:rPr>
              <a:t>Legislative Priorities</a:t>
            </a:r>
          </a:p>
        </p:txBody>
      </p:sp>
    </p:spTree>
    <p:extLst>
      <p:ext uri="{BB962C8B-B14F-4D97-AF65-F5344CB8AC3E}">
        <p14:creationId xmlns:p14="http://schemas.microsoft.com/office/powerpoint/2010/main" val="3851106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 More and Stay Engaged</a:t>
            </a:r>
            <a:endParaRPr lang="en-US" dirty="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11" t="13778" r="14444" b="11334"/>
          <a:stretch/>
        </p:blipFill>
        <p:spPr bwMode="auto">
          <a:xfrm>
            <a:off x="3543300" y="1436688"/>
            <a:ext cx="5486400" cy="356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0" y="1581150"/>
            <a:ext cx="3524250" cy="4991106"/>
          </a:xfrm>
        </p:spPr>
        <p:txBody>
          <a:bodyPr>
            <a:noAutofit/>
          </a:bodyPr>
          <a:lstStyle/>
          <a:p>
            <a:pPr>
              <a:spcBef>
                <a:spcPts val="2400"/>
              </a:spcBef>
              <a:spcAft>
                <a:spcPts val="1200"/>
              </a:spcAft>
            </a:pPr>
            <a:r>
              <a:rPr lang="en-US" sz="2400" dirty="0">
                <a:solidFill>
                  <a:schemeClr val="tx2"/>
                </a:solidFill>
              </a:rPr>
              <a:t>Visit </a:t>
            </a:r>
            <a:r>
              <a:rPr lang="en-US" sz="2400" dirty="0" smtClean="0">
                <a:solidFill>
                  <a:schemeClr val="tx2"/>
                </a:solidFill>
              </a:rPr>
              <a:t>SmarterBalanced.org for the latest news and developments</a:t>
            </a:r>
          </a:p>
          <a:p>
            <a:pPr>
              <a:spcBef>
                <a:spcPts val="2400"/>
              </a:spcBef>
              <a:spcAft>
                <a:spcPts val="1200"/>
              </a:spcAft>
            </a:pPr>
            <a:r>
              <a:rPr lang="en-US" sz="2400" dirty="0" smtClean="0">
                <a:solidFill>
                  <a:schemeClr val="tx2"/>
                </a:solidFill>
              </a:rPr>
              <a:t>Sign up for the e-newsletter</a:t>
            </a:r>
          </a:p>
          <a:p>
            <a:pPr>
              <a:spcBef>
                <a:spcPts val="2400"/>
              </a:spcBef>
              <a:spcAft>
                <a:spcPts val="1200"/>
              </a:spcAft>
            </a:pPr>
            <a:r>
              <a:rPr lang="en-US" sz="2400" dirty="0" smtClean="0">
                <a:solidFill>
                  <a:schemeClr val="tx2"/>
                </a:solidFill>
              </a:rPr>
              <a:t>Follow on </a:t>
            </a:r>
            <a:r>
              <a:rPr lang="en-US" sz="2400" dirty="0">
                <a:solidFill>
                  <a:schemeClr val="tx2"/>
                </a:solidFill>
              </a:rPr>
              <a:t/>
            </a:r>
            <a:br>
              <a:rPr lang="en-US" sz="2400" dirty="0">
                <a:solidFill>
                  <a:schemeClr val="tx2"/>
                </a:solidFill>
              </a:rPr>
            </a:br>
            <a:r>
              <a:rPr lang="en-US" sz="2400" dirty="0" smtClean="0">
                <a:solidFill>
                  <a:schemeClr val="tx2"/>
                </a:solidFill>
              </a:rPr>
              <a:t>Twitter: @</a:t>
            </a:r>
            <a:r>
              <a:rPr lang="en-US" sz="2400" dirty="0" err="1" smtClean="0">
                <a:solidFill>
                  <a:schemeClr val="tx2"/>
                </a:solidFill>
              </a:rPr>
              <a:t>SmarterBalanced</a:t>
            </a:r>
            <a:endParaRPr lang="en-US" sz="2400" dirty="0" smtClean="0">
              <a:solidFill>
                <a:schemeClr val="tx2"/>
              </a:solidFill>
            </a:endParaRPr>
          </a:p>
        </p:txBody>
      </p:sp>
    </p:spTree>
    <p:extLst>
      <p:ext uri="{BB962C8B-B14F-4D97-AF65-F5344CB8AC3E}">
        <p14:creationId xmlns:p14="http://schemas.microsoft.com/office/powerpoint/2010/main" val="201429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4461"/>
          </a:xfrm>
        </p:spPr>
        <p: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Common Core:  A Coherent Blueprint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159100"/>
            <a:ext cx="8229600" cy="4650030"/>
          </a:xfrm>
        </p:spPr>
        <p:txBody>
          <a:bodyPr>
            <a:normAutofit fontScale="92500" lnSpcReduction="10000"/>
          </a:bodyPr>
          <a:lstStyle/>
          <a:p>
            <a:pPr>
              <a:spcBef>
                <a:spcPts val="1200"/>
              </a:spcBef>
            </a:pPr>
            <a:r>
              <a:rPr lang="en-US" sz="2200" dirty="0" smtClean="0">
                <a:solidFill>
                  <a:schemeClr val="tx2"/>
                </a:solidFill>
                <a:latin typeface="Tahoma" panose="020B0604030504040204" pitchFamily="34" charset="0"/>
                <a:ea typeface="Tahoma" panose="020B0604030504040204" pitchFamily="34" charset="0"/>
                <a:cs typeface="Tahoma" panose="020B0604030504040204" pitchFamily="34" charset="0"/>
              </a:rPr>
              <a:t>Built to a new specification: </a:t>
            </a:r>
          </a:p>
          <a:p>
            <a:pPr marL="0" indent="0">
              <a:spcBef>
                <a:spcPts val="1200"/>
              </a:spcBef>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chemeClr val="tx2"/>
                </a:solidFill>
                <a:latin typeface="Tahoma" panose="020B0604030504040204" pitchFamily="34" charset="0"/>
                <a:ea typeface="Tahoma" panose="020B0604030504040204" pitchFamily="34" charset="0"/>
                <a:cs typeface="Tahoma" panose="020B0604030504040204" pitchFamily="34" charset="0"/>
              </a:rPr>
              <a:t>     College and career readiness for all students</a:t>
            </a:r>
          </a:p>
          <a:p>
            <a:pPr marL="0" indent="0">
              <a:spcBef>
                <a:spcPts val="1200"/>
              </a:spcBef>
              <a:buNone/>
            </a:pPr>
            <a:endParaRPr lang="en-US" sz="22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spcBef>
                <a:spcPts val="1200"/>
              </a:spcBef>
            </a:pPr>
            <a:r>
              <a:rPr lang="en-US" sz="1900" dirty="0" smtClean="0">
                <a:solidFill>
                  <a:schemeClr val="tx2"/>
                </a:solidFill>
                <a:latin typeface="Tahoma" panose="020B0604030504040204" pitchFamily="34" charset="0"/>
                <a:ea typeface="Tahoma" panose="020B0604030504040204" pitchFamily="34" charset="0"/>
                <a:cs typeface="Tahoma" panose="020B0604030504040204" pitchFamily="34" charset="0"/>
              </a:rPr>
              <a:t>English </a:t>
            </a: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language arts:  reading increasingly complex literary and informational texts, persuasive writing, research, academic speaking and listening skills, and use of language.</a:t>
            </a:r>
          </a:p>
          <a:p>
            <a:pPr lvl="1">
              <a:spcBef>
                <a:spcPts val="1200"/>
              </a:spcBef>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Math:  deep conceptual understanding, procedural fluency, application of mathematics to solving challenging real-world problems, ability to explain and defend </a:t>
            </a:r>
            <a:r>
              <a:rPr lang="en-US" sz="1900" dirty="0" smtClean="0">
                <a:solidFill>
                  <a:schemeClr val="tx2"/>
                </a:solidFill>
                <a:latin typeface="Tahoma" panose="020B0604030504040204" pitchFamily="34" charset="0"/>
                <a:ea typeface="Tahoma" panose="020B0604030504040204" pitchFamily="34" charset="0"/>
                <a:cs typeface="Tahoma" panose="020B0604030504040204" pitchFamily="34" charset="0"/>
              </a:rPr>
              <a:t>reasoning</a:t>
            </a:r>
          </a:p>
          <a:p>
            <a:pPr lvl="1">
              <a:spcBef>
                <a:spcPts val="1200"/>
              </a:spcBef>
            </a:pPr>
            <a:endParaRPr lang="en-US" sz="19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2200" dirty="0" smtClean="0">
                <a:solidFill>
                  <a:schemeClr val="tx2"/>
                </a:solidFill>
                <a:latin typeface="Tahoma" panose="020B0604030504040204" pitchFamily="34" charset="0"/>
                <a:ea typeface="Tahoma" panose="020B0604030504040204" pitchFamily="34" charset="0"/>
                <a:cs typeface="Tahoma" panose="020B0604030504040204" pitchFamily="34" charset="0"/>
              </a:rPr>
              <a:t>Designed collaboratively by K-12 and higher education faculty</a:t>
            </a:r>
          </a:p>
          <a:p>
            <a:pPr>
              <a:spcBef>
                <a:spcPts val="1200"/>
              </a:spcBef>
            </a:pPr>
            <a:endParaRPr lang="en-US" sz="22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2200" dirty="0" smtClean="0">
                <a:solidFill>
                  <a:schemeClr val="tx2"/>
                </a:solidFill>
                <a:latin typeface="Tahoma" panose="020B0604030504040204" pitchFamily="34" charset="0"/>
                <a:ea typeface="Tahoma" panose="020B0604030504040204" pitchFamily="34" charset="0"/>
                <a:cs typeface="Tahoma" panose="020B0604030504040204" pitchFamily="34" charset="0"/>
              </a:rPr>
              <a:t>Benchmarked to top international standards (Hong Kong, Singapore, Finland)</a:t>
            </a:r>
          </a:p>
          <a:p>
            <a:pPr marL="0" indent="0">
              <a:buNone/>
            </a:pPr>
            <a:endParaRPr lang="en-US" sz="22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042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Take My Word For It!</a:t>
            </a:r>
            <a:endParaRPr lang="en-US" dirty="0"/>
          </a:p>
        </p:txBody>
      </p:sp>
      <p:sp>
        <p:nvSpPr>
          <p:cNvPr id="3" name="Content Placeholder 2"/>
          <p:cNvSpPr>
            <a:spLocks noGrp="1"/>
          </p:cNvSpPr>
          <p:nvPr>
            <p:ph idx="1"/>
          </p:nvPr>
        </p:nvSpPr>
        <p:spPr/>
        <p:txBody>
          <a:bodyPr/>
          <a:lstStyle/>
          <a:p>
            <a:pPr>
              <a:spcBef>
                <a:spcPts val="2400"/>
              </a:spcBef>
            </a:pPr>
            <a:r>
              <a:rPr lang="en-US" dirty="0" smtClean="0">
                <a:solidFill>
                  <a:schemeClr val="tx2"/>
                </a:solidFill>
              </a:rPr>
              <a:t>Download the standards at </a:t>
            </a:r>
            <a:r>
              <a:rPr lang="en-US" dirty="0" smtClean="0">
                <a:solidFill>
                  <a:schemeClr val="tx2"/>
                </a:solidFill>
                <a:hlinkClick r:id="rId2"/>
              </a:rPr>
              <a:t>www.CoreStandards.org</a:t>
            </a:r>
            <a:endParaRPr lang="en-US" dirty="0" smtClean="0">
              <a:solidFill>
                <a:schemeClr val="tx2"/>
              </a:solidFill>
            </a:endParaRPr>
          </a:p>
          <a:p>
            <a:pPr>
              <a:spcBef>
                <a:spcPts val="2400"/>
              </a:spcBef>
            </a:pPr>
            <a:r>
              <a:rPr lang="en-US" dirty="0" smtClean="0">
                <a:solidFill>
                  <a:schemeClr val="tx2"/>
                </a:solidFill>
              </a:rPr>
              <a:t>Visit </a:t>
            </a:r>
            <a:r>
              <a:rPr lang="en-US" dirty="0" smtClean="0">
                <a:solidFill>
                  <a:schemeClr val="tx2"/>
                </a:solidFill>
                <a:hlinkClick r:id="rId3"/>
              </a:rPr>
              <a:t>www.AchieveTheCore.org</a:t>
            </a:r>
            <a:r>
              <a:rPr lang="en-US" dirty="0" smtClean="0">
                <a:solidFill>
                  <a:schemeClr val="tx2"/>
                </a:solidFill>
              </a:rPr>
              <a:t> for sample lesson plans, tasks and assessments, and additional explanatory materials designed for teachers and school leaders.</a:t>
            </a:r>
            <a:endParaRPr lang="en-US" dirty="0">
              <a:solidFill>
                <a:schemeClr val="tx2"/>
              </a:solidFill>
            </a:endParaRPr>
          </a:p>
        </p:txBody>
      </p:sp>
    </p:spTree>
    <p:extLst>
      <p:ext uri="{BB962C8B-B14F-4D97-AF65-F5344CB8AC3E}">
        <p14:creationId xmlns:p14="http://schemas.microsoft.com/office/powerpoint/2010/main" val="2875675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1" t="14474" r="3408" b="11842"/>
          <a:stretch/>
        </p:blipFill>
        <p:spPr bwMode="auto">
          <a:xfrm>
            <a:off x="605306" y="821694"/>
            <a:ext cx="8081493" cy="519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b="1" dirty="0" smtClean="0"/>
              <a:t>You Are Not Alone</a:t>
            </a:r>
            <a:endParaRPr b="1" dirty="0"/>
          </a:p>
        </p:txBody>
      </p:sp>
    </p:spTree>
    <p:extLst>
      <p:ext uri="{BB962C8B-B14F-4D97-AF65-F5344CB8AC3E}">
        <p14:creationId xmlns:p14="http://schemas.microsoft.com/office/powerpoint/2010/main" val="402511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839" y="1911937"/>
            <a:ext cx="8110728" cy="672891"/>
          </a:xfrm>
        </p:spPr>
        <p:txBody>
          <a:bodyPr/>
          <a:lstStyle/>
          <a:p>
            <a:r>
              <a:rPr lang="en-US" dirty="0" smtClean="0"/>
              <a:t>About Smarter Balanced</a:t>
            </a:r>
            <a:endParaRPr lang="en-US" dirty="0"/>
          </a:p>
        </p:txBody>
      </p:sp>
    </p:spTree>
    <p:extLst>
      <p:ext uri="{BB962C8B-B14F-4D97-AF65-F5344CB8AC3E}">
        <p14:creationId xmlns:p14="http://schemas.microsoft.com/office/powerpoint/2010/main" val="3674396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What is Smarter Balanced?</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249252"/>
            <a:ext cx="8229600" cy="4559878"/>
          </a:xfrm>
        </p:spPr>
        <p:txBody>
          <a:bodyPr>
            <a:normAutofit fontScale="85000" lnSpcReduction="10000"/>
          </a:bodyPr>
          <a:lstStyle/>
          <a:p>
            <a:pPr>
              <a:lnSpc>
                <a:spcPct val="150000"/>
              </a:lnSpc>
            </a:pPr>
            <a:r>
              <a:rPr lang="en-US" sz="2800" dirty="0" smtClean="0">
                <a:solidFill>
                  <a:schemeClr val="tx2"/>
                </a:solidFill>
                <a:latin typeface="Arial" pitchFamily="34" charset="0"/>
                <a:cs typeface="Arial" pitchFamily="34" charset="0"/>
              </a:rPr>
              <a:t>A consortium of 26 states and territories working together to build next-generation formative, interim and summative assessments for K-12 schools tied to the Common Core State Standards in English language arts/literacy and mathematics.</a:t>
            </a:r>
          </a:p>
          <a:p>
            <a:pPr>
              <a:lnSpc>
                <a:spcPct val="150000"/>
              </a:lnSpc>
            </a:pPr>
            <a:r>
              <a:rPr lang="en-US" sz="2800" dirty="0" smtClean="0">
                <a:solidFill>
                  <a:schemeClr val="tx2"/>
                </a:solidFill>
                <a:latin typeface="Arial" pitchFamily="34" charset="0"/>
                <a:cs typeface="Arial" pitchFamily="34" charset="0"/>
              </a:rPr>
              <a:t>Funding from the federal Race to the Top Assessment grant (~$175M) and foundations (~$3M).</a:t>
            </a:r>
          </a:p>
          <a:p>
            <a:pPr>
              <a:lnSpc>
                <a:spcPct val="150000"/>
              </a:lnSpc>
            </a:pPr>
            <a:r>
              <a:rPr lang="en-US" sz="2800" dirty="0" smtClean="0">
                <a:solidFill>
                  <a:schemeClr val="tx2"/>
                </a:solidFill>
                <a:latin typeface="Arial" pitchFamily="34" charset="0"/>
                <a:cs typeface="Arial" pitchFamily="34" charset="0"/>
              </a:rPr>
              <a:t>Governed by member states on a consensus model.  </a:t>
            </a:r>
          </a:p>
        </p:txBody>
      </p:sp>
    </p:spTree>
    <p:extLst>
      <p:ext uri="{BB962C8B-B14F-4D97-AF65-F5344CB8AC3E}">
        <p14:creationId xmlns:p14="http://schemas.microsoft.com/office/powerpoint/2010/main" val="1933139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b="1" dirty="0" smtClean="0">
                <a:latin typeface="Arial" pitchFamily="34" charset="0"/>
                <a:cs typeface="Arial" pitchFamily="34" charset="0"/>
              </a:rPr>
              <a:t>Smarter Balanced Assessment Consortium</a:t>
            </a:r>
            <a:endParaRPr b="1" dirty="0">
              <a:latin typeface="Arial" pitchFamily="34" charset="0"/>
              <a:cs typeface="Arial" pitchFamily="34" charset="0"/>
            </a:endParaRPr>
          </a:p>
        </p:txBody>
      </p:sp>
      <p:sp>
        <p:nvSpPr>
          <p:cNvPr id="5" name="Content Placeholder 4"/>
          <p:cNvSpPr>
            <a:spLocks noGrp="1"/>
          </p:cNvSpPr>
          <p:nvPr>
            <p:ph idx="1"/>
          </p:nvPr>
        </p:nvSpPr>
        <p:spPr>
          <a:xfrm>
            <a:off x="148105" y="1504724"/>
            <a:ext cx="2453428" cy="4342284"/>
          </a:xfrm>
        </p:spPr>
        <p:txBody>
          <a:bodyPr>
            <a:noAutofit/>
          </a:bodyPr>
          <a:lstStyle/>
          <a:p>
            <a:pPr marL="347663" indent="-347663" eaLnBrk="1" hangingPunct="1">
              <a:lnSpc>
                <a:spcPct val="100000"/>
              </a:lnSpc>
              <a:spcBef>
                <a:spcPts val="600"/>
              </a:spcBef>
              <a:spcAft>
                <a:spcPts val="1200"/>
              </a:spcAft>
              <a:buClr>
                <a:schemeClr val="accent1"/>
              </a:buClr>
            </a:pPr>
            <a:r>
              <a:rPr lang="en-US" sz="2400" dirty="0" smtClean="0">
                <a:solidFill>
                  <a:schemeClr val="tx2"/>
                </a:solidFill>
                <a:latin typeface="Arial" pitchFamily="34" charset="0"/>
                <a:cs typeface="Arial" pitchFamily="34" charset="0"/>
              </a:rPr>
              <a:t>26 states &amp; territories (22 governing, 3 advisory, 1 affiliate)</a:t>
            </a:r>
          </a:p>
          <a:p>
            <a:pPr marL="347663" indent="-347663" eaLnBrk="1" hangingPunct="1">
              <a:lnSpc>
                <a:spcPct val="100000"/>
              </a:lnSpc>
              <a:spcBef>
                <a:spcPts val="600"/>
              </a:spcBef>
              <a:spcAft>
                <a:spcPts val="600"/>
              </a:spcAft>
              <a:buClr>
                <a:schemeClr val="accent1"/>
              </a:buClr>
            </a:pPr>
            <a:r>
              <a:rPr lang="en-US" sz="2400" dirty="0" smtClean="0">
                <a:solidFill>
                  <a:schemeClr val="tx2"/>
                </a:solidFill>
                <a:latin typeface="Arial" pitchFamily="34" charset="0"/>
                <a:cs typeface="Arial" pitchFamily="34" charset="0"/>
              </a:rPr>
              <a:t>K-12 &amp; Higher Education Leads in each state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621" y="1303016"/>
            <a:ext cx="7083380" cy="4849417"/>
          </a:xfrm>
          <a:prstGeom prst="rect">
            <a:avLst/>
          </a:prstGeom>
        </p:spPr>
      </p:pic>
    </p:spTree>
    <p:extLst>
      <p:ext uri="{BB962C8B-B14F-4D97-AF65-F5344CB8AC3E}">
        <p14:creationId xmlns:p14="http://schemas.microsoft.com/office/powerpoint/2010/main" val="159614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097c4ac9-f58d-4451-b067-b3927d9f3aa2">Presentation</Type_x0020_of_x0020_Docu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006B61285DA54D985F6EF31F98CD5E" ma:contentTypeVersion="1" ma:contentTypeDescription="Create a new document." ma:contentTypeScope="" ma:versionID="61cf456a0b489fffe39999cf446ee6aa">
  <xsd:schema xmlns:xsd="http://www.w3.org/2001/XMLSchema" xmlns:xs="http://www.w3.org/2001/XMLSchema" xmlns:p="http://schemas.microsoft.com/office/2006/metadata/properties" xmlns:ns2="097c4ac9-f58d-4451-b067-b3927d9f3aa2" targetNamespace="http://schemas.microsoft.com/office/2006/metadata/properties" ma:root="true" ma:fieldsID="a96cb31cdcfda90b7b63403650b3869f" ns2:_="">
    <xsd:import namespace="097c4ac9-f58d-4451-b067-b3927d9f3aa2"/>
    <xsd:element name="properties">
      <xsd:complexType>
        <xsd:sequence>
          <xsd:element name="documentManagement">
            <xsd:complexType>
              <xsd:all>
                <xsd:element ref="ns2:Type_x0020_of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c4ac9-f58d-4451-b067-b3927d9f3aa2" elementFormDefault="qualified">
    <xsd:import namespace="http://schemas.microsoft.com/office/2006/documentManagement/types"/>
    <xsd:import namespace="http://schemas.microsoft.com/office/infopath/2007/PartnerControls"/>
    <xsd:element name="Type_x0020_of_x0020_Document" ma:index="8" ma:displayName="Type of Document" ma:format="Dropdown" ma:internalName="Type_x0020_of_x0020_Document">
      <xsd:simpleType>
        <xsd:union memberTypes="dms:Text">
          <xsd:simpleType>
            <xsd:restriction base="dms:Choice">
              <xsd:enumeration value="Agenda"/>
              <xsd:enumeration value="Background Document"/>
              <xsd:enumeration value="Backgrounder"/>
              <xsd:enumeration value="Bio"/>
              <xsd:enumeration value="Communications Plan"/>
              <xsd:enumeration value="Fact Sheet"/>
              <xsd:enumeration value="FAQ"/>
              <xsd:enumeration value="Letter"/>
              <xsd:enumeration value="Media Analysis"/>
              <xsd:enumeration value="Media List"/>
              <xsd:enumeration value="Memo"/>
              <xsd:enumeration value="Messaging"/>
              <xsd:enumeration value="Notes"/>
              <xsd:enumeration value="Other"/>
              <xsd:enumeration value="Photo"/>
              <xsd:enumeration value="Presentation"/>
              <xsd:enumeration value="Press Release"/>
              <xsd:enumeration value="Project List"/>
              <xsd:enumeration value="Report"/>
              <xsd:enumeration value="Speech"/>
              <xsd:enumeration value="Strategy"/>
              <xsd:enumeration value="Timeline"/>
              <xsd:enumeration value="Vide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7017B-2092-4BAA-AE12-4CF4269E60A8}">
  <ds:schemaRefs>
    <ds:schemaRef ds:uri="http://purl.org/dc/terms/"/>
    <ds:schemaRef ds:uri="http://schemas.openxmlformats.org/package/2006/metadata/core-properties"/>
    <ds:schemaRef ds:uri="http://schemas.microsoft.com/office/2006/documentManagement/types"/>
    <ds:schemaRef ds:uri="097c4ac9-f58d-4451-b067-b3927d9f3aa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2F3087E-A3B9-484A-B452-087810615AA0}">
  <ds:schemaRefs>
    <ds:schemaRef ds:uri="http://schemas.microsoft.com/sharepoint/v3/contenttype/forms"/>
  </ds:schemaRefs>
</ds:datastoreItem>
</file>

<file path=customXml/itemProps3.xml><?xml version="1.0" encoding="utf-8"?>
<ds:datastoreItem xmlns:ds="http://schemas.openxmlformats.org/officeDocument/2006/customXml" ds:itemID="{3956B662-E960-49E3-900D-D86B6FBD1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c4ac9-f58d-4451-b067-b3927d9f3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6636</TotalTime>
  <Words>1799</Words>
  <Application>Microsoft Office PowerPoint</Application>
  <PresentationFormat>On-screen Show (4:3)</PresentationFormat>
  <Paragraphs>209</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Franklin Gothic Book</vt:lpstr>
      <vt:lpstr>Tahoma</vt:lpstr>
      <vt:lpstr>Wingdings</vt:lpstr>
      <vt:lpstr>13_Office Theme</vt:lpstr>
      <vt:lpstr>Common Core, Smarter Balanced &amp; Higher Education </vt:lpstr>
      <vt:lpstr>About Common Core</vt:lpstr>
      <vt:lpstr>From School to College:   A Bridge Built from Two Distant Shores</vt:lpstr>
      <vt:lpstr>Common Core:  A Coherent Blueprint</vt:lpstr>
      <vt:lpstr>Don’t Take My Word For It!</vt:lpstr>
      <vt:lpstr>You Are Not Alone</vt:lpstr>
      <vt:lpstr>About Smarter Balanced</vt:lpstr>
      <vt:lpstr>What is Smarter Balanced?</vt:lpstr>
      <vt:lpstr>Smarter Balanced Assessment Consortium</vt:lpstr>
      <vt:lpstr>A Balanced Assessment System</vt:lpstr>
      <vt:lpstr>Purposes and Users for the  Summative Assessments</vt:lpstr>
      <vt:lpstr>Summative Assessment: Two-pronged Approach</vt:lpstr>
      <vt:lpstr>Summative Assessment:   Benefits and Limitations</vt:lpstr>
      <vt:lpstr>Don’t Take My Word for It</vt:lpstr>
      <vt:lpstr>Smarter Balanced and Higher Education</vt:lpstr>
      <vt:lpstr>Why is Higher Education Involved in Smarter Balanced?</vt:lpstr>
      <vt:lpstr>Common Core Standards and Assessments: Essential Components of Access &amp; Completion</vt:lpstr>
      <vt:lpstr>A New Vision for Assessing Readiness</vt:lpstr>
      <vt:lpstr>Smarter Balanced Goals for Higher Education</vt:lpstr>
      <vt:lpstr>Reaching the Goal:   Expectations of Higher Education</vt:lpstr>
      <vt:lpstr>College Content-Readiness Policy</vt:lpstr>
      <vt:lpstr>What is Content Readiness?</vt:lpstr>
      <vt:lpstr>Policy Framework  for Grade 11 Assessment Results</vt:lpstr>
      <vt:lpstr>Higher Education After Smarter Balanced:   What’s Changed?</vt:lpstr>
      <vt:lpstr>Assessments and Validation </vt:lpstr>
      <vt:lpstr>Exemplar Student Scenarios  [To be determined by states]</vt:lpstr>
      <vt:lpstr>Higher Education After Smarter Balanced: What Hasn’t Changed?</vt:lpstr>
      <vt:lpstr>High school/postsecondary transitions</vt:lpstr>
      <vt:lpstr>Next Steps for Higher Education</vt:lpstr>
      <vt:lpstr>Working Together to Increase Student Success</vt:lpstr>
      <vt:lpstr>Learn More and Stay Engaged</vt:lpstr>
    </vt:vector>
  </TitlesOfParts>
  <Company>GMMB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louise feroe</cp:lastModifiedBy>
  <cp:revision>228</cp:revision>
  <cp:lastPrinted>2012-09-17T22:40:25Z</cp:lastPrinted>
  <dcterms:created xsi:type="dcterms:W3CDTF">2011-12-13T19:56:07Z</dcterms:created>
  <dcterms:modified xsi:type="dcterms:W3CDTF">2014-04-10T14:30:34Z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ies>
</file>