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notesSlides/notesSlide1.xml" ContentType="application/vnd.openxmlformats-officedocument.presentationml.notesSlide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drawings/drawing2.xml" ContentType="application/vnd.openxmlformats-officedocument.drawingml.chartshapes+xml"/>
  <Override PartName="/ppt/charts/chart19.xml" ContentType="application/vnd.openxmlformats-officedocument.drawingml.chart+xml"/>
  <Override PartName="/ppt/drawings/drawing3.xml" ContentType="application/vnd.openxmlformats-officedocument.drawingml.chartshapes+xml"/>
  <Override PartName="/ppt/charts/chart20.xml" ContentType="application/vnd.openxmlformats-officedocument.drawingml.chart+xml"/>
  <Override PartName="/ppt/drawings/drawing4.xml" ContentType="application/vnd.openxmlformats-officedocument.drawingml.chartshapes+xml"/>
  <Override PartName="/ppt/charts/chart21.xml" ContentType="application/vnd.openxmlformats-officedocument.drawingml.chart+xml"/>
  <Override PartName="/ppt/drawings/drawing5.xml" ContentType="application/vnd.openxmlformats-officedocument.drawingml.chartshapes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notesSlides/notesSlide2.xml" ContentType="application/vnd.openxmlformats-officedocument.presentationml.notesSlide+xml"/>
  <Override PartName="/ppt/charts/chart25.xml" ContentType="application/vnd.openxmlformats-officedocument.drawingml.chart+xml"/>
  <Override PartName="/ppt/drawings/drawing6.xml" ContentType="application/vnd.openxmlformats-officedocument.drawingml.chartshapes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48"/>
  </p:notes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6" r:id="rId21"/>
    <p:sldId id="295" r:id="rId22"/>
    <p:sldId id="302" r:id="rId23"/>
    <p:sldId id="301" r:id="rId24"/>
    <p:sldId id="299" r:id="rId25"/>
    <p:sldId id="300" r:id="rId26"/>
    <p:sldId id="303" r:id="rId27"/>
    <p:sldId id="305" r:id="rId28"/>
    <p:sldId id="304" r:id="rId29"/>
    <p:sldId id="306" r:id="rId30"/>
    <p:sldId id="309" r:id="rId31"/>
    <p:sldId id="307" r:id="rId32"/>
    <p:sldId id="322" r:id="rId33"/>
    <p:sldId id="308" r:id="rId34"/>
    <p:sldId id="310" r:id="rId35"/>
    <p:sldId id="312" r:id="rId36"/>
    <p:sldId id="311" r:id="rId37"/>
    <p:sldId id="315" r:id="rId38"/>
    <p:sldId id="317" r:id="rId39"/>
    <p:sldId id="313" r:id="rId40"/>
    <p:sldId id="314" r:id="rId41"/>
    <p:sldId id="318" r:id="rId42"/>
    <p:sldId id="319" r:id="rId43"/>
    <p:sldId id="320" r:id="rId44"/>
    <p:sldId id="297" r:id="rId45"/>
    <p:sldId id="298" r:id="rId46"/>
    <p:sldId id="321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4C8F"/>
    <a:srgbClr val="CCECFF"/>
    <a:srgbClr val="9999FF"/>
    <a:srgbClr val="006600"/>
    <a:srgbClr val="6666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 snapToGrid="0">
      <p:cViewPr>
        <p:scale>
          <a:sx n="70" d="100"/>
          <a:sy n="70" d="100"/>
        </p:scale>
        <p:origin x="-2730" y="-10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20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oschb\Dropbox\MHI%20and%20Tuition%20and%20Fees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0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1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2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2786850585906217E-2"/>
          <c:y val="3.2520325203252036E-2"/>
          <c:w val="0.89691189943811944"/>
          <c:h val="0.8123477137419905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tx2"/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Sheet1!$A$2:$A$18</c:f>
              <c:strCache>
                <c:ptCount val="17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80+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-6.2</c:v>
                </c:pt>
                <c:pt idx="1">
                  <c:v>-6</c:v>
                </c:pt>
                <c:pt idx="2">
                  <c:v>-5.5</c:v>
                </c:pt>
                <c:pt idx="3">
                  <c:v>-5</c:v>
                </c:pt>
                <c:pt idx="4">
                  <c:v>-4.9000000000000004</c:v>
                </c:pt>
                <c:pt idx="5">
                  <c:v>-4.5</c:v>
                </c:pt>
                <c:pt idx="6">
                  <c:v>-3.9</c:v>
                </c:pt>
                <c:pt idx="7">
                  <c:v>-3.5</c:v>
                </c:pt>
                <c:pt idx="8">
                  <c:v>-3</c:v>
                </c:pt>
                <c:pt idx="9">
                  <c:v>-2.4</c:v>
                </c:pt>
                <c:pt idx="10">
                  <c:v>-2.1</c:v>
                </c:pt>
                <c:pt idx="11">
                  <c:v>-1.6</c:v>
                </c:pt>
                <c:pt idx="12">
                  <c:v>-1.3</c:v>
                </c:pt>
                <c:pt idx="13">
                  <c:v>-1</c:v>
                </c:pt>
                <c:pt idx="14">
                  <c:v>-0.7</c:v>
                </c:pt>
                <c:pt idx="15">
                  <c:v>-0.2</c:v>
                </c:pt>
                <c:pt idx="16">
                  <c:v>-0.1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Sheet1!$A$2:$A$18</c:f>
              <c:strCache>
                <c:ptCount val="17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80+</c:v>
                </c:pt>
              </c:strCache>
            </c:strRef>
          </c:cat>
          <c:val>
            <c:numRef>
              <c:f>Sheet1!$C$2:$C$18</c:f>
              <c:numCache>
                <c:formatCode>General</c:formatCode>
                <c:ptCount val="17"/>
                <c:pt idx="0">
                  <c:v>5.9</c:v>
                </c:pt>
                <c:pt idx="1">
                  <c:v>5.7</c:v>
                </c:pt>
                <c:pt idx="2">
                  <c:v>5.3</c:v>
                </c:pt>
                <c:pt idx="3">
                  <c:v>5</c:v>
                </c:pt>
                <c:pt idx="4">
                  <c:v>4.9000000000000004</c:v>
                </c:pt>
                <c:pt idx="5">
                  <c:v>4.2</c:v>
                </c:pt>
                <c:pt idx="6">
                  <c:v>3.5</c:v>
                </c:pt>
                <c:pt idx="7">
                  <c:v>3.2</c:v>
                </c:pt>
                <c:pt idx="8">
                  <c:v>2.7</c:v>
                </c:pt>
                <c:pt idx="9">
                  <c:v>2.1</c:v>
                </c:pt>
                <c:pt idx="10">
                  <c:v>1.8</c:v>
                </c:pt>
                <c:pt idx="11">
                  <c:v>1.4</c:v>
                </c:pt>
                <c:pt idx="12">
                  <c:v>1.1000000000000001</c:v>
                </c:pt>
                <c:pt idx="13">
                  <c:v>0.9</c:v>
                </c:pt>
                <c:pt idx="14">
                  <c:v>0.6</c:v>
                </c:pt>
                <c:pt idx="15">
                  <c:v>0.2</c:v>
                </c:pt>
                <c:pt idx="16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"/>
        <c:overlap val="100"/>
        <c:axId val="33736960"/>
        <c:axId val="33792000"/>
      </c:barChart>
      <c:catAx>
        <c:axId val="33736960"/>
        <c:scaling>
          <c:orientation val="minMax"/>
        </c:scaling>
        <c:delete val="0"/>
        <c:axPos val="l"/>
        <c:majorTickMark val="none"/>
        <c:minorTickMark val="none"/>
        <c:tickLblPos val="high"/>
        <c:txPr>
          <a:bodyPr/>
          <a:lstStyle/>
          <a:p>
            <a:pPr>
              <a:defRPr sz="1200"/>
            </a:pPr>
            <a:endParaRPr lang="en-US"/>
          </a:p>
        </c:txPr>
        <c:crossAx val="33792000"/>
        <c:crosses val="autoZero"/>
        <c:auto val="1"/>
        <c:lblAlgn val="ctr"/>
        <c:lblOffset val="100"/>
        <c:noMultiLvlLbl val="0"/>
      </c:catAx>
      <c:valAx>
        <c:axId val="33792000"/>
        <c:scaling>
          <c:orientation val="minMax"/>
          <c:max val="8"/>
          <c:min val="-8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Percent of Population</a:t>
                </a:r>
                <a:endParaRPr lang="en-US" dirty="0"/>
              </a:p>
            </c:rich>
          </c:tx>
          <c:layout/>
          <c:overlay val="0"/>
        </c:title>
        <c:numFmt formatCode="#,##0;[Red]#,##0" sourceLinked="0"/>
        <c:majorTickMark val="out"/>
        <c:minorTickMark val="none"/>
        <c:tickLblPos val="nextTo"/>
        <c:crossAx val="33736960"/>
        <c:crosses val="autoZero"/>
        <c:crossBetween val="between"/>
        <c:majorUnit val="2"/>
      </c:valAx>
      <c:spPr>
        <a:noFill/>
        <a:scene3d>
          <a:camera prst="orthographicFront"/>
          <a:lightRig rig="threePt" dir="t"/>
        </a:scene3d>
        <a:sp3d>
          <a:bevelT w="6350"/>
        </a:sp3d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2786850585906217E-2"/>
          <c:y val="3.2520325203252036E-2"/>
          <c:w val="0.89691189943811944"/>
          <c:h val="0.8123477137419905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chemeClr val="tx2"/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Sheet1!$A$2:$A$18</c:f>
              <c:strCache>
                <c:ptCount val="17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80+</c:v>
                </c:pt>
              </c:strCache>
            </c:strRef>
          </c:cat>
          <c:val>
            <c:numRef>
              <c:f>Sheet1!$B$2:$B$18</c:f>
              <c:numCache>
                <c:formatCode>0.0</c:formatCode>
                <c:ptCount val="17"/>
                <c:pt idx="0">
                  <c:v>-3.2741522326131185</c:v>
                </c:pt>
                <c:pt idx="1">
                  <c:v>-3.2624365609064716</c:v>
                </c:pt>
                <c:pt idx="2">
                  <c:v>-3.2806771371692771</c:v>
                </c:pt>
                <c:pt idx="3">
                  <c:v>-3.2965833715961068</c:v>
                </c:pt>
                <c:pt idx="4">
                  <c:v>-3.2479068319162927</c:v>
                </c:pt>
                <c:pt idx="5">
                  <c:v>-3.2151353877377433</c:v>
                </c:pt>
                <c:pt idx="6">
                  <c:v>-3.2141575062484931</c:v>
                </c:pt>
                <c:pt idx="7">
                  <c:v>-3.1703501011398934</c:v>
                </c:pt>
                <c:pt idx="8">
                  <c:v>-3.0568110672349147</c:v>
                </c:pt>
                <c:pt idx="9">
                  <c:v>-2.9333417413374168</c:v>
                </c:pt>
                <c:pt idx="10">
                  <c:v>-2.7514309557594774</c:v>
                </c:pt>
                <c:pt idx="11">
                  <c:v>-2.7587690531683324</c:v>
                </c:pt>
                <c:pt idx="12">
                  <c:v>-2.6076466145769039</c:v>
                </c:pt>
                <c:pt idx="13">
                  <c:v>-2.3643839589322759</c:v>
                </c:pt>
                <c:pt idx="14">
                  <c:v>-2.0003594312408919</c:v>
                </c:pt>
                <c:pt idx="15">
                  <c:v>-1.6730611528564914</c:v>
                </c:pt>
                <c:pt idx="16">
                  <c:v>-3.0546177243837627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Sheet1!$A$2:$A$18</c:f>
              <c:strCache>
                <c:ptCount val="17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80+</c:v>
                </c:pt>
              </c:strCache>
            </c:strRef>
          </c:cat>
          <c:val>
            <c:numRef>
              <c:f>Sheet1!$C$2:$C$18</c:f>
              <c:numCache>
                <c:formatCode>0.0</c:formatCode>
                <c:ptCount val="17"/>
                <c:pt idx="0">
                  <c:v>3.13764175343759</c:v>
                </c:pt>
                <c:pt idx="1">
                  <c:v>3.1373936954497506</c:v>
                </c:pt>
                <c:pt idx="2">
                  <c:v>3.1597528543370945</c:v>
                </c:pt>
                <c:pt idx="3">
                  <c:v>3.1775109817309897</c:v>
                </c:pt>
                <c:pt idx="4">
                  <c:v>3.1691268950841565</c:v>
                </c:pt>
                <c:pt idx="5">
                  <c:v>3.1718432325542971</c:v>
                </c:pt>
                <c:pt idx="6">
                  <c:v>3.1924837527655647</c:v>
                </c:pt>
                <c:pt idx="7">
                  <c:v>3.1619195463300489</c:v>
                </c:pt>
                <c:pt idx="8">
                  <c:v>3.0699355898642304</c:v>
                </c:pt>
                <c:pt idx="9">
                  <c:v>2.9739022974481646</c:v>
                </c:pt>
                <c:pt idx="10">
                  <c:v>2.8168569903537084</c:v>
                </c:pt>
                <c:pt idx="11">
                  <c:v>2.8494295781287824</c:v>
                </c:pt>
                <c:pt idx="12">
                  <c:v>2.7431220381998687</c:v>
                </c:pt>
                <c:pt idx="13">
                  <c:v>2.5426829837616571</c:v>
                </c:pt>
                <c:pt idx="14">
                  <c:v>2.2296351698191432</c:v>
                </c:pt>
                <c:pt idx="15">
                  <c:v>1.9633596120134351</c:v>
                </c:pt>
                <c:pt idx="16">
                  <c:v>4.3415821999036552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"/>
        <c:overlap val="100"/>
        <c:axId val="34225536"/>
        <c:axId val="34321920"/>
      </c:barChart>
      <c:catAx>
        <c:axId val="34225536"/>
        <c:scaling>
          <c:orientation val="minMax"/>
        </c:scaling>
        <c:delete val="0"/>
        <c:axPos val="l"/>
        <c:majorTickMark val="none"/>
        <c:minorTickMark val="none"/>
        <c:tickLblPos val="high"/>
        <c:txPr>
          <a:bodyPr/>
          <a:lstStyle/>
          <a:p>
            <a:pPr>
              <a:defRPr sz="1200"/>
            </a:pPr>
            <a:endParaRPr lang="en-US"/>
          </a:p>
        </c:txPr>
        <c:crossAx val="34321920"/>
        <c:crosses val="autoZero"/>
        <c:auto val="1"/>
        <c:lblAlgn val="ctr"/>
        <c:lblOffset val="100"/>
        <c:noMultiLvlLbl val="0"/>
      </c:catAx>
      <c:valAx>
        <c:axId val="34321920"/>
        <c:scaling>
          <c:orientation val="minMax"/>
          <c:max val="8"/>
          <c:min val="-8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Percent of Population</a:t>
                </a:r>
                <a:endParaRPr lang="en-US" dirty="0"/>
              </a:p>
            </c:rich>
          </c:tx>
          <c:overlay val="0"/>
        </c:title>
        <c:numFmt formatCode="#,##0;[Red]#,##0" sourceLinked="0"/>
        <c:majorTickMark val="out"/>
        <c:minorTickMark val="none"/>
        <c:tickLblPos val="nextTo"/>
        <c:crossAx val="34225536"/>
        <c:crosses val="autoZero"/>
        <c:crossBetween val="between"/>
        <c:majorUnit val="2"/>
      </c:valAx>
      <c:spPr>
        <a:noFill/>
        <a:scene3d>
          <a:camera prst="orthographicFront"/>
          <a:lightRig rig="threePt" dir="t"/>
        </a:scene3d>
        <a:sp3d>
          <a:bevelT w="6350"/>
        </a:sp3d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2786850585906217E-2"/>
          <c:y val="3.2520325203252036E-2"/>
          <c:w val="0.89691189943811944"/>
          <c:h val="0.8123477137419905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Sheet1!$A$2:$A$18</c:f>
              <c:strCache>
                <c:ptCount val="17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80+</c:v>
                </c:pt>
              </c:strCache>
            </c:strRef>
          </c:cat>
          <c:val>
            <c:numRef>
              <c:f>Sheet1!$B$2:$B$18</c:f>
              <c:numCache>
                <c:formatCode>0.0</c:formatCode>
                <c:ptCount val="17"/>
                <c:pt idx="0">
                  <c:v>-3.5599899729732689</c:v>
                </c:pt>
                <c:pt idx="1">
                  <c:v>-3.2587532657807028</c:v>
                </c:pt>
                <c:pt idx="2">
                  <c:v>-3.0167478117596094</c:v>
                </c:pt>
                <c:pt idx="3">
                  <c:v>-3.3063329678660569</c:v>
                </c:pt>
                <c:pt idx="4">
                  <c:v>-3.880270729721738</c:v>
                </c:pt>
                <c:pt idx="5">
                  <c:v>-4.3823826113833526</c:v>
                </c:pt>
                <c:pt idx="6">
                  <c:v>-4.4779679208156935</c:v>
                </c:pt>
                <c:pt idx="7">
                  <c:v>-3.9994025157615369</c:v>
                </c:pt>
                <c:pt idx="8">
                  <c:v>-3.6387824463754854</c:v>
                </c:pt>
                <c:pt idx="9">
                  <c:v>-2.9833446705257742</c:v>
                </c:pt>
                <c:pt idx="10">
                  <c:v>-2.3021700481516318</c:v>
                </c:pt>
                <c:pt idx="11">
                  <c:v>-2.1572709937829999</c:v>
                </c:pt>
                <c:pt idx="12">
                  <c:v>-2.1298305262120349</c:v>
                </c:pt>
                <c:pt idx="13">
                  <c:v>-1.9131055916493365</c:v>
                </c:pt>
                <c:pt idx="14">
                  <c:v>-1.4875045480597582</c:v>
                </c:pt>
                <c:pt idx="15">
                  <c:v>-1.0312991692413653</c:v>
                </c:pt>
                <c:pt idx="16">
                  <c:v>-0.93291505380400319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Sheet1!$A$2:$A$18</c:f>
              <c:strCache>
                <c:ptCount val="17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80+</c:v>
                </c:pt>
              </c:strCache>
            </c:strRef>
          </c:cat>
          <c:val>
            <c:numRef>
              <c:f>Sheet1!$C$2:$C$18</c:f>
              <c:numCache>
                <c:formatCode>0.0</c:formatCode>
                <c:ptCount val="17"/>
                <c:pt idx="0">
                  <c:v>3.3870115931412217</c:v>
                </c:pt>
                <c:pt idx="1">
                  <c:v>3.0995559633429428</c:v>
                </c:pt>
                <c:pt idx="2">
                  <c:v>2.8963991535437144</c:v>
                </c:pt>
                <c:pt idx="3">
                  <c:v>3.1303124075937689</c:v>
                </c:pt>
                <c:pt idx="4">
                  <c:v>3.7769278601667846</c:v>
                </c:pt>
                <c:pt idx="5">
                  <c:v>4.3696967189475515</c:v>
                </c:pt>
                <c:pt idx="6">
                  <c:v>4.5326967469356116</c:v>
                </c:pt>
                <c:pt idx="7">
                  <c:v>4.0857091748511456</c:v>
                </c:pt>
                <c:pt idx="8">
                  <c:v>3.821526225420703</c:v>
                </c:pt>
                <c:pt idx="9">
                  <c:v>3.1082870212064311</c:v>
                </c:pt>
                <c:pt idx="10">
                  <c:v>2.4376383431555197</c:v>
                </c:pt>
                <c:pt idx="11">
                  <c:v>2.315403533066676</c:v>
                </c:pt>
                <c:pt idx="12">
                  <c:v>2.3802932418569958</c:v>
                </c:pt>
                <c:pt idx="13">
                  <c:v>2.3568684524671477</c:v>
                </c:pt>
                <c:pt idx="14">
                  <c:v>2.0377133024815675</c:v>
                </c:pt>
                <c:pt idx="15">
                  <c:v>1.6261671325258982</c:v>
                </c:pt>
                <c:pt idx="16">
                  <c:v>2.1797222854319713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"/>
        <c:overlap val="100"/>
        <c:axId val="52136960"/>
        <c:axId val="34960128"/>
      </c:barChart>
      <c:catAx>
        <c:axId val="52136960"/>
        <c:scaling>
          <c:orientation val="minMax"/>
        </c:scaling>
        <c:delete val="0"/>
        <c:axPos val="l"/>
        <c:majorTickMark val="none"/>
        <c:minorTickMark val="none"/>
        <c:tickLblPos val="high"/>
        <c:txPr>
          <a:bodyPr/>
          <a:lstStyle/>
          <a:p>
            <a:pPr>
              <a:defRPr sz="1200"/>
            </a:pPr>
            <a:endParaRPr lang="en-US"/>
          </a:p>
        </c:txPr>
        <c:crossAx val="34960128"/>
        <c:crosses val="autoZero"/>
        <c:auto val="1"/>
        <c:lblAlgn val="ctr"/>
        <c:lblOffset val="100"/>
        <c:noMultiLvlLbl val="0"/>
      </c:catAx>
      <c:valAx>
        <c:axId val="34960128"/>
        <c:scaling>
          <c:orientation val="minMax"/>
          <c:max val="8"/>
          <c:min val="-8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Percent of Population</a:t>
                </a:r>
                <a:endParaRPr lang="en-US" dirty="0"/>
              </a:p>
            </c:rich>
          </c:tx>
          <c:layout/>
          <c:overlay val="0"/>
        </c:title>
        <c:numFmt formatCode="#,##0;[Red]#,##0" sourceLinked="0"/>
        <c:majorTickMark val="out"/>
        <c:minorTickMark val="none"/>
        <c:tickLblPos val="nextTo"/>
        <c:crossAx val="52136960"/>
        <c:crosses val="autoZero"/>
        <c:crossBetween val="between"/>
        <c:majorUnit val="2"/>
      </c:valAx>
      <c:spPr>
        <a:noFill/>
        <a:scene3d>
          <a:camera prst="orthographicFront"/>
          <a:lightRig rig="threePt" dir="t"/>
        </a:scene3d>
        <a:sp3d>
          <a:bevelT w="6350"/>
        </a:sp3d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2786850585906217E-2"/>
          <c:y val="3.2520325203252036E-2"/>
          <c:w val="0.89691189943811944"/>
          <c:h val="0.8123477137419905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Sheet1!$A$2:$A$18</c:f>
              <c:strCache>
                <c:ptCount val="17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80+</c:v>
                </c:pt>
              </c:strCache>
            </c:strRef>
          </c:cat>
          <c:val>
            <c:numRef>
              <c:f>Sheet1!$B$2:$B$18</c:f>
              <c:numCache>
                <c:formatCode>0.0</c:formatCode>
                <c:ptCount val="17"/>
                <c:pt idx="0">
                  <c:v>-3.3512500862558783</c:v>
                </c:pt>
                <c:pt idx="1">
                  <c:v>-3.6705509952093118</c:v>
                </c:pt>
                <c:pt idx="2">
                  <c:v>-3.6324662721163739</c:v>
                </c:pt>
                <c:pt idx="3">
                  <c:v>-3.2679158964812007</c:v>
                </c:pt>
                <c:pt idx="4">
                  <c:v>-2.7925762685486846</c:v>
                </c:pt>
                <c:pt idx="5">
                  <c:v>-2.935783049215035</c:v>
                </c:pt>
                <c:pt idx="6">
                  <c:v>-3.6038953888708627</c:v>
                </c:pt>
                <c:pt idx="7">
                  <c:v>-4.1837404366089039</c:v>
                </c:pt>
                <c:pt idx="8">
                  <c:v>-4.1916392727785263</c:v>
                </c:pt>
                <c:pt idx="9">
                  <c:v>-3.6373406468530183</c:v>
                </c:pt>
                <c:pt idx="10">
                  <c:v>-3.2370840080867636</c:v>
                </c:pt>
                <c:pt idx="11">
                  <c:v>-2.514149634495304</c:v>
                </c:pt>
                <c:pt idx="12">
                  <c:v>-1.8325593550556223</c:v>
                </c:pt>
                <c:pt idx="13">
                  <c:v>-1.5871081597326728</c:v>
                </c:pt>
                <c:pt idx="14">
                  <c:v>-1.4667757038846712</c:v>
                </c:pt>
                <c:pt idx="15">
                  <c:v>-1.2101956650364918</c:v>
                </c:pt>
                <c:pt idx="16">
                  <c:v>-1.3150828129840424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Sheet1!$A$2:$A$18</c:f>
              <c:strCache>
                <c:ptCount val="17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80+</c:v>
                </c:pt>
              </c:strCache>
            </c:strRef>
          </c:cat>
          <c:val>
            <c:numRef>
              <c:f>Sheet1!$C$2:$C$18</c:f>
              <c:numCache>
                <c:formatCode>0.0</c:formatCode>
                <c:ptCount val="17"/>
                <c:pt idx="0">
                  <c:v>3.2069568485699138</c:v>
                </c:pt>
                <c:pt idx="1">
                  <c:v>3.4984209668586566</c:v>
                </c:pt>
                <c:pt idx="2">
                  <c:v>3.4614227007853318</c:v>
                </c:pt>
                <c:pt idx="3">
                  <c:v>3.0930550437298954</c:v>
                </c:pt>
                <c:pt idx="4">
                  <c:v>2.7152029105302642</c:v>
                </c:pt>
                <c:pt idx="5">
                  <c:v>2.9800341499868601</c:v>
                </c:pt>
                <c:pt idx="6">
                  <c:v>3.7421103399876379</c:v>
                </c:pt>
                <c:pt idx="7">
                  <c:v>4.3571624679018015</c:v>
                </c:pt>
                <c:pt idx="8">
                  <c:v>4.329208222424179</c:v>
                </c:pt>
                <c:pt idx="9">
                  <c:v>3.7844528000493307</c:v>
                </c:pt>
                <c:pt idx="10">
                  <c:v>3.4593966052622696</c:v>
                </c:pt>
                <c:pt idx="11">
                  <c:v>2.6820806532836694</c:v>
                </c:pt>
                <c:pt idx="12">
                  <c:v>2.0332309029485565</c:v>
                </c:pt>
                <c:pt idx="13">
                  <c:v>1.8647713375020005</c:v>
                </c:pt>
                <c:pt idx="14">
                  <c:v>1.8809507379832713</c:v>
                </c:pt>
                <c:pt idx="15">
                  <c:v>1.7583572769863443</c:v>
                </c:pt>
                <c:pt idx="16">
                  <c:v>2.7230723829966541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"/>
        <c:overlap val="100"/>
        <c:axId val="52150272"/>
        <c:axId val="52151808"/>
      </c:barChart>
      <c:catAx>
        <c:axId val="52150272"/>
        <c:scaling>
          <c:orientation val="minMax"/>
        </c:scaling>
        <c:delete val="0"/>
        <c:axPos val="l"/>
        <c:majorTickMark val="none"/>
        <c:minorTickMark val="none"/>
        <c:tickLblPos val="high"/>
        <c:txPr>
          <a:bodyPr/>
          <a:lstStyle/>
          <a:p>
            <a:pPr>
              <a:defRPr sz="1200"/>
            </a:pPr>
            <a:endParaRPr lang="en-US"/>
          </a:p>
        </c:txPr>
        <c:crossAx val="52151808"/>
        <c:crosses val="autoZero"/>
        <c:auto val="1"/>
        <c:lblAlgn val="ctr"/>
        <c:lblOffset val="100"/>
        <c:noMultiLvlLbl val="0"/>
      </c:catAx>
      <c:valAx>
        <c:axId val="52151808"/>
        <c:scaling>
          <c:orientation val="minMax"/>
          <c:max val="8"/>
          <c:min val="-8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Percent of Population</a:t>
                </a:r>
                <a:endParaRPr lang="en-US" dirty="0"/>
              </a:p>
            </c:rich>
          </c:tx>
          <c:layout/>
          <c:overlay val="0"/>
        </c:title>
        <c:numFmt formatCode="#,##0;[Red]#,##0" sourceLinked="0"/>
        <c:majorTickMark val="out"/>
        <c:minorTickMark val="none"/>
        <c:tickLblPos val="nextTo"/>
        <c:crossAx val="52150272"/>
        <c:crosses val="autoZero"/>
        <c:crossBetween val="between"/>
        <c:majorUnit val="2"/>
      </c:valAx>
      <c:spPr>
        <a:noFill/>
        <a:scene3d>
          <a:camera prst="orthographicFront"/>
          <a:lightRig rig="threePt" dir="t"/>
        </a:scene3d>
        <a:sp3d>
          <a:bevelT w="6350"/>
        </a:sp3d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2786850585906217E-2"/>
          <c:y val="3.2520325203252036E-2"/>
          <c:w val="0.89691189943811944"/>
          <c:h val="0.8123477137419905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Sheet1!$A$2:$A$18</c:f>
              <c:strCache>
                <c:ptCount val="17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80+</c:v>
                </c:pt>
              </c:strCache>
            </c:strRef>
          </c:cat>
          <c:val>
            <c:numRef>
              <c:f>Sheet1!$B$2:$B$18</c:f>
              <c:numCache>
                <c:formatCode>0.0</c:formatCode>
                <c:ptCount val="17"/>
                <c:pt idx="0">
                  <c:v>-3.1036285216730164</c:v>
                </c:pt>
                <c:pt idx="1">
                  <c:v>-3.160008833008618</c:v>
                </c:pt>
                <c:pt idx="2">
                  <c:v>-3.3471232623990566</c:v>
                </c:pt>
                <c:pt idx="3">
                  <c:v>-3.4367391662869777</c:v>
                </c:pt>
                <c:pt idx="4">
                  <c:v>-3.3154809657050053</c:v>
                </c:pt>
                <c:pt idx="5">
                  <c:v>-3.2102116288235609</c:v>
                </c:pt>
                <c:pt idx="6">
                  <c:v>-2.9594771753380162</c:v>
                </c:pt>
                <c:pt idx="7">
                  <c:v>-3.0002879113568452</c:v>
                </c:pt>
                <c:pt idx="8">
                  <c:v>-3.5602894767001443</c:v>
                </c:pt>
                <c:pt idx="9">
                  <c:v>-3.9684806945651836</c:v>
                </c:pt>
                <c:pt idx="10">
                  <c:v>-3.7782635311349582</c:v>
                </c:pt>
                <c:pt idx="11">
                  <c:v>-3.0855991211715477</c:v>
                </c:pt>
                <c:pt idx="12">
                  <c:v>-2.5506710011768026</c:v>
                </c:pt>
                <c:pt idx="13">
                  <c:v>-1.869075804544527</c:v>
                </c:pt>
                <c:pt idx="14">
                  <c:v>-1.3212895074479594</c:v>
                </c:pt>
                <c:pt idx="15">
                  <c:v>-1.0577527819784263</c:v>
                </c:pt>
                <c:pt idx="16">
                  <c:v>-1.6472163444202499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Sheet1!$A$2:$A$18</c:f>
              <c:strCache>
                <c:ptCount val="17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80+</c:v>
                </c:pt>
              </c:strCache>
            </c:strRef>
          </c:cat>
          <c:val>
            <c:numRef>
              <c:f>Sheet1!$C$2:$C$18</c:f>
              <c:numCache>
                <c:formatCode>0.0</c:formatCode>
                <c:ptCount val="17"/>
                <c:pt idx="0">
                  <c:v>2.9819789852662062</c:v>
                </c:pt>
                <c:pt idx="1">
                  <c:v>3.0426360381161093</c:v>
                </c:pt>
                <c:pt idx="2">
                  <c:v>3.1460046009911977</c:v>
                </c:pt>
                <c:pt idx="3">
                  <c:v>3.1925456115880131</c:v>
                </c:pt>
                <c:pt idx="4">
                  <c:v>3.1985833643140857</c:v>
                </c:pt>
                <c:pt idx="5">
                  <c:v>3.2389748119491601</c:v>
                </c:pt>
                <c:pt idx="6">
                  <c:v>3.0695823049121032</c:v>
                </c:pt>
                <c:pt idx="7">
                  <c:v>3.1627761363414013</c:v>
                </c:pt>
                <c:pt idx="8">
                  <c:v>3.7772851915728629</c:v>
                </c:pt>
                <c:pt idx="9">
                  <c:v>4.1634777455702183</c:v>
                </c:pt>
                <c:pt idx="10">
                  <c:v>3.9271947650447663</c:v>
                </c:pt>
                <c:pt idx="11">
                  <c:v>3.2932586813659857</c:v>
                </c:pt>
                <c:pt idx="12">
                  <c:v>2.9165140922825779</c:v>
                </c:pt>
                <c:pt idx="13">
                  <c:v>2.224408733497508</c:v>
                </c:pt>
                <c:pt idx="14">
                  <c:v>1.6641835476828726</c:v>
                </c:pt>
                <c:pt idx="15">
                  <c:v>1.467621153378486</c:v>
                </c:pt>
                <c:pt idx="16">
                  <c:v>3.1613785083955506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"/>
        <c:overlap val="100"/>
        <c:axId val="52204288"/>
        <c:axId val="52205824"/>
      </c:barChart>
      <c:catAx>
        <c:axId val="52204288"/>
        <c:scaling>
          <c:orientation val="minMax"/>
        </c:scaling>
        <c:delete val="0"/>
        <c:axPos val="l"/>
        <c:majorTickMark val="none"/>
        <c:minorTickMark val="none"/>
        <c:tickLblPos val="high"/>
        <c:txPr>
          <a:bodyPr/>
          <a:lstStyle/>
          <a:p>
            <a:pPr>
              <a:defRPr sz="1200"/>
            </a:pPr>
            <a:endParaRPr lang="en-US"/>
          </a:p>
        </c:txPr>
        <c:crossAx val="52205824"/>
        <c:crosses val="autoZero"/>
        <c:auto val="1"/>
        <c:lblAlgn val="ctr"/>
        <c:lblOffset val="100"/>
        <c:noMultiLvlLbl val="0"/>
      </c:catAx>
      <c:valAx>
        <c:axId val="52205824"/>
        <c:scaling>
          <c:orientation val="minMax"/>
          <c:max val="8"/>
          <c:min val="-8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Percent of Population</a:t>
                </a:r>
                <a:endParaRPr lang="en-US" dirty="0"/>
              </a:p>
            </c:rich>
          </c:tx>
          <c:layout/>
          <c:overlay val="0"/>
        </c:title>
        <c:numFmt formatCode="#,##0;[Red]#,##0" sourceLinked="0"/>
        <c:majorTickMark val="out"/>
        <c:minorTickMark val="none"/>
        <c:tickLblPos val="nextTo"/>
        <c:crossAx val="52204288"/>
        <c:crosses val="autoZero"/>
        <c:crossBetween val="between"/>
        <c:majorUnit val="2"/>
      </c:valAx>
      <c:spPr>
        <a:noFill/>
        <a:scene3d>
          <a:camera prst="orthographicFront"/>
          <a:lightRig rig="threePt" dir="t"/>
        </a:scene3d>
        <a:sp3d>
          <a:bevelT w="6350"/>
        </a:sp3d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2786850585906217E-2"/>
          <c:y val="3.2520325203252036E-2"/>
          <c:w val="0.89691189943811944"/>
          <c:h val="0.8123477137419905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Sheet1!$A$2:$A$18</c:f>
              <c:strCache>
                <c:ptCount val="17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80+</c:v>
                </c:pt>
              </c:strCache>
            </c:strRef>
          </c:cat>
          <c:val>
            <c:numRef>
              <c:f>Sheet1!$B$2:$B$18</c:f>
              <c:numCache>
                <c:formatCode>0.0</c:formatCode>
                <c:ptCount val="17"/>
                <c:pt idx="0">
                  <c:v>-3.2544719981499872</c:v>
                </c:pt>
                <c:pt idx="1">
                  <c:v>-3.234965244242515</c:v>
                </c:pt>
                <c:pt idx="2">
                  <c:v>-3.1161835321643792</c:v>
                </c:pt>
                <c:pt idx="3">
                  <c:v>-2.960347149483765</c:v>
                </c:pt>
                <c:pt idx="4">
                  <c:v>-2.9885598465577519</c:v>
                </c:pt>
                <c:pt idx="5">
                  <c:v>-3.2762640621386696</c:v>
                </c:pt>
                <c:pt idx="6">
                  <c:v>-3.3788581611415665</c:v>
                </c:pt>
                <c:pt idx="7">
                  <c:v>-3.2595595336879191</c:v>
                </c:pt>
                <c:pt idx="8">
                  <c:v>-2.9588780215744155</c:v>
                </c:pt>
                <c:pt idx="9">
                  <c:v>-2.9137975596153063</c:v>
                </c:pt>
                <c:pt idx="10">
                  <c:v>-3.2525403670099164</c:v>
                </c:pt>
                <c:pt idx="11">
                  <c:v>-3.3965421081985498</c:v>
                </c:pt>
                <c:pt idx="12">
                  <c:v>-2.9983540326200808</c:v>
                </c:pt>
                <c:pt idx="13">
                  <c:v>-2.3062859630269479</c:v>
                </c:pt>
                <c:pt idx="14">
                  <c:v>-1.8755322187912342</c:v>
                </c:pt>
                <c:pt idx="15">
                  <c:v>-1.3119312230489846</c:v>
                </c:pt>
                <c:pt idx="16">
                  <c:v>-1.7390937657285106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Sheet1!$A$2:$A$18</c:f>
              <c:strCache>
                <c:ptCount val="17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80+</c:v>
                </c:pt>
              </c:strCache>
            </c:strRef>
          </c:cat>
          <c:val>
            <c:numRef>
              <c:f>Sheet1!$C$2:$C$18</c:f>
              <c:numCache>
                <c:formatCode>0.0</c:formatCode>
                <c:ptCount val="17"/>
                <c:pt idx="0">
                  <c:v>3.1132452763456802</c:v>
                </c:pt>
                <c:pt idx="1">
                  <c:v>3.0970032511256509</c:v>
                </c:pt>
                <c:pt idx="2">
                  <c:v>2.9326241617128943</c:v>
                </c:pt>
                <c:pt idx="3">
                  <c:v>2.7740127596479534</c:v>
                </c:pt>
                <c:pt idx="4">
                  <c:v>2.86137145810945</c:v>
                </c:pt>
                <c:pt idx="5">
                  <c:v>3.2362711357174923</c:v>
                </c:pt>
                <c:pt idx="6">
                  <c:v>3.4630065430604109</c:v>
                </c:pt>
                <c:pt idx="7">
                  <c:v>3.4193952090106512</c:v>
                </c:pt>
                <c:pt idx="8">
                  <c:v>3.1238828506522656</c:v>
                </c:pt>
                <c:pt idx="9">
                  <c:v>3.0713479248568278</c:v>
                </c:pt>
                <c:pt idx="10">
                  <c:v>3.4649653802728766</c:v>
                </c:pt>
                <c:pt idx="11">
                  <c:v>3.6509460911675484</c:v>
                </c:pt>
                <c:pt idx="12">
                  <c:v>3.3215893787493367</c:v>
                </c:pt>
                <c:pt idx="13">
                  <c:v>2.7402500238053134</c:v>
                </c:pt>
                <c:pt idx="14">
                  <c:v>2.4329574360997372</c:v>
                </c:pt>
                <c:pt idx="15">
                  <c:v>1.833934134098731</c:v>
                </c:pt>
                <c:pt idx="16">
                  <c:v>3.2410321983866801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"/>
        <c:overlap val="100"/>
        <c:axId val="52241920"/>
        <c:axId val="52243456"/>
      </c:barChart>
      <c:catAx>
        <c:axId val="52241920"/>
        <c:scaling>
          <c:orientation val="minMax"/>
        </c:scaling>
        <c:delete val="0"/>
        <c:axPos val="l"/>
        <c:majorTickMark val="none"/>
        <c:minorTickMark val="none"/>
        <c:tickLblPos val="high"/>
        <c:txPr>
          <a:bodyPr/>
          <a:lstStyle/>
          <a:p>
            <a:pPr>
              <a:defRPr sz="1200"/>
            </a:pPr>
            <a:endParaRPr lang="en-US"/>
          </a:p>
        </c:txPr>
        <c:crossAx val="52243456"/>
        <c:crosses val="autoZero"/>
        <c:auto val="1"/>
        <c:lblAlgn val="ctr"/>
        <c:lblOffset val="100"/>
        <c:noMultiLvlLbl val="0"/>
      </c:catAx>
      <c:valAx>
        <c:axId val="52243456"/>
        <c:scaling>
          <c:orientation val="minMax"/>
          <c:max val="8"/>
          <c:min val="-8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Percent of Population</a:t>
                </a:r>
                <a:endParaRPr lang="en-US" dirty="0"/>
              </a:p>
            </c:rich>
          </c:tx>
          <c:layout/>
          <c:overlay val="0"/>
        </c:title>
        <c:numFmt formatCode="#,##0;[Red]#,##0" sourceLinked="0"/>
        <c:majorTickMark val="out"/>
        <c:minorTickMark val="none"/>
        <c:tickLblPos val="nextTo"/>
        <c:crossAx val="52241920"/>
        <c:crosses val="autoZero"/>
        <c:crossBetween val="between"/>
        <c:majorUnit val="2"/>
      </c:valAx>
      <c:spPr>
        <a:noFill/>
        <a:scene3d>
          <a:camera prst="orthographicFront"/>
          <a:lightRig rig="threePt" dir="t"/>
        </a:scene3d>
        <a:sp3d>
          <a:bevelT w="6350"/>
        </a:sp3d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2786850585906217E-2"/>
          <c:y val="3.2520325203252036E-2"/>
          <c:w val="0.89691189943811944"/>
          <c:h val="0.8123477137419905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Sheet1!$A$2:$A$18</c:f>
              <c:strCache>
                <c:ptCount val="17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80+</c:v>
                </c:pt>
              </c:strCache>
            </c:strRef>
          </c:cat>
          <c:val>
            <c:numRef>
              <c:f>Sheet1!$B$2:$B$18</c:f>
              <c:numCache>
                <c:formatCode>0.0</c:formatCode>
                <c:ptCount val="17"/>
                <c:pt idx="0">
                  <c:v>-3.0856442635883785</c:v>
                </c:pt>
                <c:pt idx="1">
                  <c:v>-3.2372723748383549</c:v>
                </c:pt>
                <c:pt idx="2">
                  <c:v>-3.2907881788089344</c:v>
                </c:pt>
                <c:pt idx="3">
                  <c:v>-3.0435419112244926</c:v>
                </c:pt>
                <c:pt idx="4">
                  <c:v>-2.7535426432035743</c:v>
                </c:pt>
                <c:pt idx="5">
                  <c:v>-2.775203801953571</c:v>
                </c:pt>
                <c:pt idx="6">
                  <c:v>-3.0261099649463352</c:v>
                </c:pt>
                <c:pt idx="7">
                  <c:v>-3.3274142432285156</c:v>
                </c:pt>
                <c:pt idx="8">
                  <c:v>-3.3894698031518478</c:v>
                </c:pt>
                <c:pt idx="9">
                  <c:v>-3.1915372374025046</c:v>
                </c:pt>
                <c:pt idx="10">
                  <c:v>-2.7496658651043884</c:v>
                </c:pt>
                <c:pt idx="11">
                  <c:v>-2.544061074165747</c:v>
                </c:pt>
                <c:pt idx="12">
                  <c:v>-2.6292417510024046</c:v>
                </c:pt>
                <c:pt idx="13">
                  <c:v>-2.5727709203688089</c:v>
                </c:pt>
                <c:pt idx="14">
                  <c:v>-2.2385546937480854</c:v>
                </c:pt>
                <c:pt idx="15">
                  <c:v>-1.6818981573104377</c:v>
                </c:pt>
                <c:pt idx="16">
                  <c:v>-2.4305772061713968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Sheet1!$A$2:$A$18</c:f>
              <c:strCache>
                <c:ptCount val="17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80+</c:v>
                </c:pt>
              </c:strCache>
            </c:strRef>
          </c:cat>
          <c:val>
            <c:numRef>
              <c:f>Sheet1!$C$2:$C$18</c:f>
              <c:numCache>
                <c:formatCode>0.0</c:formatCode>
                <c:ptCount val="17"/>
                <c:pt idx="0">
                  <c:v>2.94261012896387</c:v>
                </c:pt>
                <c:pt idx="1">
                  <c:v>3.0830416712980155</c:v>
                </c:pt>
                <c:pt idx="2">
                  <c:v>3.0725770814638498</c:v>
                </c:pt>
                <c:pt idx="3">
                  <c:v>2.8308613224964283</c:v>
                </c:pt>
                <c:pt idx="4">
                  <c:v>2.6394352374729912</c:v>
                </c:pt>
                <c:pt idx="5">
                  <c:v>2.7872679016328554</c:v>
                </c:pt>
                <c:pt idx="6">
                  <c:v>3.0999043005126565</c:v>
                </c:pt>
                <c:pt idx="7">
                  <c:v>3.420484027945335</c:v>
                </c:pt>
                <c:pt idx="8">
                  <c:v>3.5360282815028885</c:v>
                </c:pt>
                <c:pt idx="9">
                  <c:v>3.3527624077231928</c:v>
                </c:pt>
                <c:pt idx="10">
                  <c:v>2.9243648725949742</c:v>
                </c:pt>
                <c:pt idx="11">
                  <c:v>2.7558470217939992</c:v>
                </c:pt>
                <c:pt idx="12">
                  <c:v>2.9747358775480328</c:v>
                </c:pt>
                <c:pt idx="13">
                  <c:v>3.080655961698517</c:v>
                </c:pt>
                <c:pt idx="14">
                  <c:v>2.8286382749150767</c:v>
                </c:pt>
                <c:pt idx="15">
                  <c:v>2.3345523947915621</c:v>
                </c:pt>
                <c:pt idx="16">
                  <c:v>4.3689391454279773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"/>
        <c:overlap val="100"/>
        <c:axId val="52709632"/>
        <c:axId val="52711424"/>
      </c:barChart>
      <c:catAx>
        <c:axId val="52709632"/>
        <c:scaling>
          <c:orientation val="minMax"/>
        </c:scaling>
        <c:delete val="0"/>
        <c:axPos val="l"/>
        <c:majorTickMark val="none"/>
        <c:minorTickMark val="none"/>
        <c:tickLblPos val="high"/>
        <c:txPr>
          <a:bodyPr/>
          <a:lstStyle/>
          <a:p>
            <a:pPr>
              <a:defRPr sz="1200"/>
            </a:pPr>
            <a:endParaRPr lang="en-US"/>
          </a:p>
        </c:txPr>
        <c:crossAx val="52711424"/>
        <c:crosses val="autoZero"/>
        <c:auto val="1"/>
        <c:lblAlgn val="ctr"/>
        <c:lblOffset val="100"/>
        <c:noMultiLvlLbl val="0"/>
      </c:catAx>
      <c:valAx>
        <c:axId val="52711424"/>
        <c:scaling>
          <c:orientation val="minMax"/>
          <c:max val="8"/>
          <c:min val="-8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Percent of Population</a:t>
                </a:r>
                <a:endParaRPr lang="en-US" dirty="0"/>
              </a:p>
            </c:rich>
          </c:tx>
          <c:layout/>
          <c:overlay val="0"/>
        </c:title>
        <c:numFmt formatCode="#,##0;[Red]#,##0" sourceLinked="0"/>
        <c:majorTickMark val="out"/>
        <c:minorTickMark val="none"/>
        <c:tickLblPos val="nextTo"/>
        <c:crossAx val="52709632"/>
        <c:crosses val="autoZero"/>
        <c:crossBetween val="between"/>
        <c:majorUnit val="2"/>
      </c:valAx>
      <c:spPr>
        <a:noFill/>
        <a:scene3d>
          <a:camera prst="orthographicFront"/>
          <a:lightRig rig="threePt" dir="t"/>
        </a:scene3d>
        <a:sp3d>
          <a:bevelT w="6350"/>
        </a:sp3d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Age 0</c:v>
                </c:pt>
              </c:strCache>
            </c:strRef>
          </c:tx>
          <c:spPr>
            <a:ln w="635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2.620302827918139E-2"/>
                  <c:y val="-5.30113956365342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layout>
                <c:manualLayout>
                  <c:x val="-0.10947712504979847"/>
                  <c:y val="-5.01011653684222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delete val="1"/>
            </c:dLbl>
            <c:dLbl>
              <c:idx val="16"/>
              <c:delete val="1"/>
            </c:dLbl>
            <c:dLbl>
              <c:idx val="17"/>
              <c:delete val="1"/>
            </c:dLbl>
            <c:dLbl>
              <c:idx val="18"/>
              <c:delete val="1"/>
            </c:dLbl>
            <c:dLbl>
              <c:idx val="19"/>
              <c:delete val="1"/>
            </c:dLbl>
            <c:dLbl>
              <c:idx val="20"/>
              <c:delete val="1"/>
            </c:dLbl>
            <c:dLbl>
              <c:idx val="21"/>
              <c:delete val="1"/>
            </c:dLbl>
            <c:dLbl>
              <c:idx val="22"/>
              <c:delete val="1"/>
            </c:dLbl>
            <c:dLbl>
              <c:idx val="23"/>
              <c:delete val="1"/>
            </c:dLbl>
            <c:dLbl>
              <c:idx val="24"/>
              <c:delete val="1"/>
            </c:dLbl>
            <c:dLbl>
              <c:idx val="25"/>
              <c:delete val="1"/>
            </c:dLbl>
            <c:dLbl>
              <c:idx val="26"/>
              <c:delete val="1"/>
            </c:dLbl>
            <c:dLbl>
              <c:idx val="27"/>
              <c:delete val="1"/>
            </c:dLbl>
            <c:dLbl>
              <c:idx val="28"/>
              <c:delete val="1"/>
            </c:dLbl>
            <c:dLbl>
              <c:idx val="29"/>
              <c:delete val="1"/>
            </c:dLbl>
            <c:dLbl>
              <c:idx val="30"/>
              <c:delete val="1"/>
            </c:dLbl>
            <c:dLbl>
              <c:idx val="31"/>
              <c:layout>
                <c:manualLayout>
                  <c:x val="-8.6836512922146711E-2"/>
                  <c:y val="-6.18527777603734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Sheet1!$A$2:$A$33</c:f>
              <c:strCache>
                <c:ptCount val="32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</c:strCache>
            </c:strRef>
          </c:cat>
          <c:val>
            <c:numRef>
              <c:f>Sheet1!$B$2:$B$33</c:f>
              <c:numCache>
                <c:formatCode>#,##0</c:formatCode>
                <c:ptCount val="32"/>
                <c:pt idx="0">
                  <c:v>39325</c:v>
                </c:pt>
                <c:pt idx="1">
                  <c:v>39351</c:v>
                </c:pt>
                <c:pt idx="2">
                  <c:v>40354</c:v>
                </c:pt>
                <c:pt idx="3">
                  <c:v>41171</c:v>
                </c:pt>
                <c:pt idx="4">
                  <c:v>41093</c:v>
                </c:pt>
                <c:pt idx="5">
                  <c:v>43226</c:v>
                </c:pt>
                <c:pt idx="6">
                  <c:v>44446</c:v>
                </c:pt>
                <c:pt idx="7">
                  <c:v>45609</c:v>
                </c:pt>
                <c:pt idx="8">
                  <c:v>47025</c:v>
                </c:pt>
                <c:pt idx="9">
                  <c:v>48314</c:v>
                </c:pt>
                <c:pt idx="10">
                  <c:v>49637</c:v>
                </c:pt>
                <c:pt idx="11">
                  <c:v>47712</c:v>
                </c:pt>
                <c:pt idx="12">
                  <c:v>46900</c:v>
                </c:pt>
                <c:pt idx="13">
                  <c:v>45930</c:v>
                </c:pt>
                <c:pt idx="14">
                  <c:v>44858</c:v>
                </c:pt>
                <c:pt idx="15">
                  <c:v>44154</c:v>
                </c:pt>
                <c:pt idx="16">
                  <c:v>43207</c:v>
                </c:pt>
                <c:pt idx="17">
                  <c:v>42635</c:v>
                </c:pt>
                <c:pt idx="18">
                  <c:v>42557</c:v>
                </c:pt>
                <c:pt idx="19">
                  <c:v>42660</c:v>
                </c:pt>
                <c:pt idx="20">
                  <c:v>43238</c:v>
                </c:pt>
                <c:pt idx="21">
                  <c:v>42676</c:v>
                </c:pt>
                <c:pt idx="22">
                  <c:v>42039</c:v>
                </c:pt>
                <c:pt idx="23">
                  <c:v>42458</c:v>
                </c:pt>
                <c:pt idx="24">
                  <c:v>41750</c:v>
                </c:pt>
                <c:pt idx="25">
                  <c:v>40620</c:v>
                </c:pt>
                <c:pt idx="26">
                  <c:v>40087</c:v>
                </c:pt>
                <c:pt idx="27">
                  <c:v>40552</c:v>
                </c:pt>
                <c:pt idx="28">
                  <c:v>39429</c:v>
                </c:pt>
                <c:pt idx="29">
                  <c:v>38349</c:v>
                </c:pt>
                <c:pt idx="30">
                  <c:v>38058</c:v>
                </c:pt>
                <c:pt idx="31">
                  <c:v>37318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Age 85 +</c:v>
                </c:pt>
              </c:strCache>
            </c:strRef>
          </c:tx>
          <c:spPr>
            <a:ln w="635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2.4518764816876797E-2"/>
                  <c:y val="7.06943919414863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delete val="1"/>
            </c:dLbl>
            <c:dLbl>
              <c:idx val="16"/>
              <c:delete val="1"/>
            </c:dLbl>
            <c:dLbl>
              <c:idx val="17"/>
              <c:delete val="1"/>
            </c:dLbl>
            <c:dLbl>
              <c:idx val="18"/>
              <c:delete val="1"/>
            </c:dLbl>
            <c:dLbl>
              <c:idx val="19"/>
              <c:delete val="1"/>
            </c:dLbl>
            <c:dLbl>
              <c:idx val="20"/>
              <c:delete val="1"/>
            </c:dLbl>
            <c:dLbl>
              <c:idx val="21"/>
              <c:delete val="1"/>
            </c:dLbl>
            <c:dLbl>
              <c:idx val="22"/>
              <c:delete val="1"/>
            </c:dLbl>
            <c:dLbl>
              <c:idx val="23"/>
              <c:delete val="1"/>
            </c:dLbl>
            <c:dLbl>
              <c:idx val="24"/>
              <c:delete val="1"/>
            </c:dLbl>
            <c:dLbl>
              <c:idx val="25"/>
              <c:delete val="1"/>
            </c:dLbl>
            <c:dLbl>
              <c:idx val="26"/>
              <c:delete val="1"/>
            </c:dLbl>
            <c:dLbl>
              <c:idx val="27"/>
              <c:delete val="1"/>
            </c:dLbl>
            <c:dLbl>
              <c:idx val="28"/>
              <c:delete val="1"/>
            </c:dLbl>
            <c:dLbl>
              <c:idx val="29"/>
              <c:delete val="1"/>
            </c:dLbl>
            <c:dLbl>
              <c:idx val="30"/>
              <c:delete val="1"/>
            </c:dLbl>
            <c:dLbl>
              <c:idx val="31"/>
              <c:layout>
                <c:manualLayout>
                  <c:x val="-9.0205039846755902E-2"/>
                  <c:y val="0.1060599204368431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accent2"/>
                    </a:solidFill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Sheet1!$A$2:$A$33</c:f>
              <c:strCache>
                <c:ptCount val="32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</c:strCache>
            </c:strRef>
          </c:cat>
          <c:val>
            <c:numRef>
              <c:f>Sheet1!$C$2:$C$33</c:f>
              <c:numCache>
                <c:formatCode>#,##0</c:formatCode>
                <c:ptCount val="32"/>
                <c:pt idx="0">
                  <c:v>36251</c:v>
                </c:pt>
                <c:pt idx="1">
                  <c:v>37568</c:v>
                </c:pt>
                <c:pt idx="2">
                  <c:v>38759</c:v>
                </c:pt>
                <c:pt idx="3">
                  <c:v>39822</c:v>
                </c:pt>
                <c:pt idx="4">
                  <c:v>40550</c:v>
                </c:pt>
                <c:pt idx="5">
                  <c:v>41324</c:v>
                </c:pt>
                <c:pt idx="6">
                  <c:v>42033</c:v>
                </c:pt>
                <c:pt idx="7">
                  <c:v>43082</c:v>
                </c:pt>
                <c:pt idx="8">
                  <c:v>43630</c:v>
                </c:pt>
                <c:pt idx="9">
                  <c:v>45032</c:v>
                </c:pt>
                <c:pt idx="10">
                  <c:v>46568</c:v>
                </c:pt>
                <c:pt idx="11">
                  <c:v>48311</c:v>
                </c:pt>
                <c:pt idx="12">
                  <c:v>49747</c:v>
                </c:pt>
                <c:pt idx="13">
                  <c:v>51587</c:v>
                </c:pt>
                <c:pt idx="14">
                  <c:v>53229</c:v>
                </c:pt>
                <c:pt idx="15">
                  <c:v>55336</c:v>
                </c:pt>
                <c:pt idx="16">
                  <c:v>57225</c:v>
                </c:pt>
                <c:pt idx="17">
                  <c:v>58926</c:v>
                </c:pt>
                <c:pt idx="18">
                  <c:v>60739</c:v>
                </c:pt>
                <c:pt idx="19">
                  <c:v>62821</c:v>
                </c:pt>
                <c:pt idx="20">
                  <c:v>64609</c:v>
                </c:pt>
                <c:pt idx="21">
                  <c:v>66179</c:v>
                </c:pt>
                <c:pt idx="22">
                  <c:v>68251</c:v>
                </c:pt>
                <c:pt idx="23">
                  <c:v>70752</c:v>
                </c:pt>
                <c:pt idx="24">
                  <c:v>72220</c:v>
                </c:pt>
                <c:pt idx="25">
                  <c:v>74546</c:v>
                </c:pt>
                <c:pt idx="26">
                  <c:v>76983</c:v>
                </c:pt>
                <c:pt idx="27">
                  <c:v>79013</c:v>
                </c:pt>
                <c:pt idx="28">
                  <c:v>81311</c:v>
                </c:pt>
                <c:pt idx="29">
                  <c:v>83286</c:v>
                </c:pt>
                <c:pt idx="30">
                  <c:v>85502</c:v>
                </c:pt>
                <c:pt idx="31">
                  <c:v>87199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3089408"/>
        <c:axId val="53090944"/>
      </c:lineChart>
      <c:catAx>
        <c:axId val="53089408"/>
        <c:scaling>
          <c:orientation val="minMax"/>
        </c:scaling>
        <c:delete val="0"/>
        <c:axPos val="b"/>
        <c:majorTickMark val="out"/>
        <c:minorTickMark val="none"/>
        <c:tickLblPos val="nextTo"/>
        <c:crossAx val="53090944"/>
        <c:crosses val="autoZero"/>
        <c:auto val="1"/>
        <c:lblAlgn val="ctr"/>
        <c:lblOffset val="100"/>
        <c:noMultiLvlLbl val="0"/>
      </c:catAx>
      <c:valAx>
        <c:axId val="53090944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#,##0" sourceLinked="1"/>
        <c:majorTickMark val="out"/>
        <c:minorTickMark val="none"/>
        <c:tickLblPos val="nextTo"/>
        <c:crossAx val="530894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04705271216098"/>
          <c:y val="4.5941035387817901E-2"/>
          <c:w val="0.66708852799650042"/>
          <c:h val="0.61334462714941385"/>
        </c:manualLayout>
      </c:layout>
      <c:areaChart>
        <c:grouping val="stacke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Community-Technical Colleges</c:v>
                </c:pt>
              </c:strCache>
            </c:strRef>
          </c:tx>
          <c:cat>
            <c:strRef>
              <c:f>Sheet1!$A$2:$A$58</c:f>
              <c:strCache>
                <c:ptCount val="57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</c:strCache>
            </c:strRef>
          </c:cat>
          <c:val>
            <c:numRef>
              <c:f>Sheet1!$B$2:$B$58</c:f>
              <c:numCache>
                <c:formatCode>General</c:formatCode>
                <c:ptCount val="57"/>
              </c:numCache>
            </c:numRef>
          </c:val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Connecticut State University System</c:v>
                </c:pt>
              </c:strCache>
            </c:strRef>
          </c:tx>
          <c:spPr>
            <a:solidFill>
              <a:schemeClr val="bg2">
                <a:lumMod val="25000"/>
              </a:schemeClr>
            </a:solidFill>
          </c:spPr>
          <c:cat>
            <c:strRef>
              <c:f>Sheet1!$A$2:$A$58</c:f>
              <c:strCache>
                <c:ptCount val="57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</c:strCache>
            </c:strRef>
          </c:cat>
          <c:val>
            <c:numRef>
              <c:f>Sheet1!$C$2:$C$58</c:f>
              <c:numCache>
                <c:formatCode>General</c:formatCode>
                <c:ptCount val="57"/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Charter Oak State College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cat>
            <c:strRef>
              <c:f>Sheet1!$A$2:$A$58</c:f>
              <c:strCache>
                <c:ptCount val="57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</c:strCache>
            </c:strRef>
          </c:cat>
          <c:val>
            <c:numRef>
              <c:f>Sheet1!$D$2:$D$58</c:f>
              <c:numCache>
                <c:formatCode>General</c:formatCode>
                <c:ptCount val="57"/>
              </c:numCache>
            </c:numRef>
          </c:val>
        </c:ser>
        <c:ser>
          <c:idx val="0"/>
          <c:order val="3"/>
          <c:tx>
            <c:strRef>
              <c:f>Sheet1!$E$1</c:f>
              <c:strCache>
                <c:ptCount val="1"/>
                <c:pt idx="0">
                  <c:v>UCONN</c:v>
                </c:pt>
              </c:strCache>
            </c:strRef>
          </c:tx>
          <c:spPr>
            <a:ln w="25400">
              <a:noFill/>
            </a:ln>
          </c:spPr>
          <c:cat>
            <c:strRef>
              <c:f>Sheet1!$A$2:$A$58</c:f>
              <c:strCache>
                <c:ptCount val="57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</c:strCache>
            </c:strRef>
          </c:cat>
          <c:val>
            <c:numRef>
              <c:f>Sheet1!$E$2:$E$58</c:f>
              <c:numCache>
                <c:formatCode>General</c:formatCode>
                <c:ptCount val="57"/>
              </c:numCache>
            </c:numRef>
          </c:val>
        </c:ser>
        <c:ser>
          <c:idx val="1"/>
          <c:order val="4"/>
          <c:tx>
            <c:strRef>
              <c:f>Sheet1!$F$1</c:f>
              <c:strCache>
                <c:ptCount val="1"/>
                <c:pt idx="0">
                  <c:v>U.S. Coast Guard Academy</c:v>
                </c:pt>
              </c:strCache>
            </c:strRef>
          </c:tx>
          <c:spPr>
            <a:ln w="25400">
              <a:noFill/>
            </a:ln>
          </c:spPr>
          <c:cat>
            <c:strRef>
              <c:f>Sheet1!$A$2:$A$58</c:f>
              <c:strCache>
                <c:ptCount val="57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</c:strCache>
            </c:strRef>
          </c:cat>
          <c:val>
            <c:numRef>
              <c:f>Sheet1!$F$2:$F$58</c:f>
              <c:numCache>
                <c:formatCode>General</c:formatCode>
                <c:ptCount val="57"/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Independent Institutions</c:v>
                </c:pt>
              </c:strCache>
            </c:strRef>
          </c:tx>
          <c:spPr>
            <a:ln w="25400">
              <a:noFill/>
            </a:ln>
          </c:spPr>
          <c:cat>
            <c:strRef>
              <c:f>Sheet1!$A$2:$A$58</c:f>
              <c:strCache>
                <c:ptCount val="57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</c:strCache>
            </c:strRef>
          </c:cat>
          <c:val>
            <c:numRef>
              <c:f>Sheet1!$G$2:$G$58</c:f>
              <c:numCache>
                <c:formatCode>General</c:formatCode>
                <c:ptCount val="57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7151616"/>
        <c:axId val="137153152"/>
      </c:areaChart>
      <c:lineChart>
        <c:grouping val="standard"/>
        <c:varyColors val="0"/>
        <c:ser>
          <c:idx val="6"/>
          <c:order val="6"/>
          <c:tx>
            <c:strRef>
              <c:f>Sheet1!$H$1</c:f>
              <c:strCache>
                <c:ptCount val="1"/>
                <c:pt idx="0">
                  <c:v>Actual Public HS Grads</c:v>
                </c:pt>
              </c:strCache>
            </c:strRef>
          </c:tx>
          <c:spPr>
            <a:ln w="63500">
              <a:solidFill>
                <a:srgbClr val="FFC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strRef>
              <c:f>Sheet1!$A$2:$A$58</c:f>
              <c:strCache>
                <c:ptCount val="57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</c:strCache>
            </c:strRef>
          </c:cat>
          <c:val>
            <c:numRef>
              <c:f>Sheet1!$H$2:$H$58</c:f>
              <c:numCache>
                <c:formatCode>#,##0</c:formatCode>
                <c:ptCount val="57"/>
                <c:pt idx="0">
                  <c:v>34755</c:v>
                </c:pt>
                <c:pt idx="1">
                  <c:v>35155</c:v>
                </c:pt>
                <c:pt idx="2">
                  <c:v>37804</c:v>
                </c:pt>
                <c:pt idx="3">
                  <c:v>37871</c:v>
                </c:pt>
                <c:pt idx="4">
                  <c:v>39171</c:v>
                </c:pt>
                <c:pt idx="5">
                  <c:v>42792</c:v>
                </c:pt>
                <c:pt idx="6">
                  <c:v>40612</c:v>
                </c:pt>
                <c:pt idx="7">
                  <c:v>39485</c:v>
                </c:pt>
                <c:pt idx="8">
                  <c:v>38860</c:v>
                </c:pt>
                <c:pt idx="9">
                  <c:v>38369</c:v>
                </c:pt>
                <c:pt idx="10">
                  <c:v>37683</c:v>
                </c:pt>
                <c:pt idx="11">
                  <c:v>38369</c:v>
                </c:pt>
                <c:pt idx="12">
                  <c:v>37706</c:v>
                </c:pt>
                <c:pt idx="13">
                  <c:v>36204</c:v>
                </c:pt>
                <c:pt idx="14">
                  <c:v>33679</c:v>
                </c:pt>
                <c:pt idx="15">
                  <c:v>32126</c:v>
                </c:pt>
                <c:pt idx="16">
                  <c:v>33571</c:v>
                </c:pt>
                <c:pt idx="17">
                  <c:v>31141</c:v>
                </c:pt>
                <c:pt idx="18">
                  <c:v>32383</c:v>
                </c:pt>
                <c:pt idx="19">
                  <c:v>30862</c:v>
                </c:pt>
                <c:pt idx="20">
                  <c:v>27878</c:v>
                </c:pt>
                <c:pt idx="21">
                  <c:v>27290</c:v>
                </c:pt>
                <c:pt idx="22">
                  <c:v>27079</c:v>
                </c:pt>
                <c:pt idx="23">
                  <c:v>26799</c:v>
                </c:pt>
                <c:pt idx="24">
                  <c:v>26330</c:v>
                </c:pt>
                <c:pt idx="25">
                  <c:v>26445</c:v>
                </c:pt>
                <c:pt idx="26">
                  <c:v>26319</c:v>
                </c:pt>
                <c:pt idx="27">
                  <c:v>27029</c:v>
                </c:pt>
                <c:pt idx="28">
                  <c:v>27885</c:v>
                </c:pt>
                <c:pt idx="29">
                  <c:v>28284</c:v>
                </c:pt>
                <c:pt idx="30">
                  <c:v>31562</c:v>
                </c:pt>
                <c:pt idx="31">
                  <c:v>30388</c:v>
                </c:pt>
                <c:pt idx="32">
                  <c:v>32327</c:v>
                </c:pt>
                <c:pt idx="33">
                  <c:v>33667</c:v>
                </c:pt>
                <c:pt idx="34">
                  <c:v>34544</c:v>
                </c:pt>
                <c:pt idx="35">
                  <c:v>35466</c:v>
                </c:pt>
                <c:pt idx="36">
                  <c:v>36190</c:v>
                </c:pt>
                <c:pt idx="37">
                  <c:v>37461</c:v>
                </c:pt>
                <c:pt idx="38">
                  <c:v>38354</c:v>
                </c:pt>
                <c:pt idx="39">
                  <c:v>38266</c:v>
                </c:pt>
                <c:pt idx="40">
                  <c:v>37904</c:v>
                </c:pt>
                <c:pt idx="41">
                  <c:v>38687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Projected Public HS Grads</c:v>
                </c:pt>
              </c:strCache>
            </c:strRef>
          </c:tx>
          <c:spPr>
            <a:ln w="63500">
              <a:solidFill>
                <a:srgbClr val="FFC000"/>
              </a:solidFill>
              <a:prstDash val="sysDot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strRef>
              <c:f>Sheet1!$A$2:$A$58</c:f>
              <c:strCache>
                <c:ptCount val="57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</c:strCache>
            </c:strRef>
          </c:cat>
          <c:val>
            <c:numRef>
              <c:f>Sheet1!$I$2:$I$58</c:f>
              <c:numCache>
                <c:formatCode>General</c:formatCode>
                <c:ptCount val="57"/>
                <c:pt idx="41" formatCode="#,##0">
                  <c:v>38687</c:v>
                </c:pt>
                <c:pt idx="42" formatCode="#,##0">
                  <c:v>37405.116328761047</c:v>
                </c:pt>
                <c:pt idx="43" formatCode="#,##0">
                  <c:v>36893.832669914525</c:v>
                </c:pt>
                <c:pt idx="44" formatCode="#,##0">
                  <c:v>36032.616737971905</c:v>
                </c:pt>
                <c:pt idx="45" formatCode="#,##0">
                  <c:v>35683.494738259549</c:v>
                </c:pt>
                <c:pt idx="46" formatCode="#,##0">
                  <c:v>35851.340254587289</c:v>
                </c:pt>
                <c:pt idx="47" formatCode="#,##0">
                  <c:v>35348.82939920183</c:v>
                </c:pt>
                <c:pt idx="48" formatCode="#,##0">
                  <c:v>35085.93864917288</c:v>
                </c:pt>
                <c:pt idx="49" formatCode="#,##0">
                  <c:v>34693.478545481972</c:v>
                </c:pt>
                <c:pt idx="50" formatCode="#,##0">
                  <c:v>33798.292897872219</c:v>
                </c:pt>
                <c:pt idx="51" formatCode="#,##0">
                  <c:v>34525.058315922885</c:v>
                </c:pt>
                <c:pt idx="52" formatCode="#,##0">
                  <c:v>33576.250075883356</c:v>
                </c:pt>
                <c:pt idx="53" formatCode="#,##0">
                  <c:v>33119.517305987487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7161344"/>
        <c:axId val="137159424"/>
      </c:lineChart>
      <c:catAx>
        <c:axId val="137151616"/>
        <c:scaling>
          <c:orientation val="minMax"/>
        </c:scaling>
        <c:delete val="0"/>
        <c:axPos val="b"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37153152"/>
        <c:crosses val="autoZero"/>
        <c:auto val="1"/>
        <c:lblAlgn val="ctr"/>
        <c:lblOffset val="100"/>
        <c:noMultiLvlLbl val="0"/>
      </c:catAx>
      <c:valAx>
        <c:axId val="137153152"/>
        <c:scaling>
          <c:orientation val="minMax"/>
          <c:max val="2000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r>
                  <a:rPr lang="en-US" dirty="0" smtClean="0">
                    <a:solidFill>
                      <a:schemeClr val="bg1"/>
                    </a:solidFill>
                  </a:rPr>
                  <a:t>Postsecondary</a:t>
                </a:r>
                <a:r>
                  <a:rPr lang="en-US" baseline="0" dirty="0" smtClean="0">
                    <a:solidFill>
                      <a:schemeClr val="bg1"/>
                    </a:solidFill>
                  </a:rPr>
                  <a:t> Headcount Enrollment</a:t>
                </a:r>
                <a:endParaRPr lang="en-US" dirty="0">
                  <a:solidFill>
                    <a:schemeClr val="bg1"/>
                  </a:solidFill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137151616"/>
        <c:crosses val="autoZero"/>
        <c:crossBetween val="between"/>
      </c:valAx>
      <c:valAx>
        <c:axId val="137159424"/>
        <c:scaling>
          <c:orientation val="minMax"/>
          <c:max val="4500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>
                    <a:solidFill>
                      <a:srgbClr val="FFC000"/>
                    </a:solidFill>
                  </a:defRPr>
                </a:pPr>
                <a:r>
                  <a:rPr lang="en-US" dirty="0" smtClean="0">
                    <a:solidFill>
                      <a:srgbClr val="FFC000"/>
                    </a:solidFill>
                  </a:rPr>
                  <a:t>Public HS Graduates</a:t>
                </a:r>
                <a:endParaRPr lang="en-US" dirty="0">
                  <a:solidFill>
                    <a:srgbClr val="FFC000"/>
                  </a:solidFill>
                </a:endParaRPr>
              </a:p>
            </c:rich>
          </c:tx>
          <c:layout/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FFC000"/>
                </a:solidFill>
              </a:defRPr>
            </a:pPr>
            <a:endParaRPr lang="en-US"/>
          </a:p>
        </c:txPr>
        <c:crossAx val="137161344"/>
        <c:crosses val="max"/>
        <c:crossBetween val="between"/>
        <c:majorUnit val="10000"/>
      </c:valAx>
      <c:catAx>
        <c:axId val="137161344"/>
        <c:scaling>
          <c:orientation val="minMax"/>
        </c:scaling>
        <c:delete val="1"/>
        <c:axPos val="b"/>
        <c:majorTickMark val="out"/>
        <c:minorTickMark val="none"/>
        <c:tickLblPos val="nextTo"/>
        <c:crossAx val="13715942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04705271216098"/>
          <c:y val="4.5941035387817901E-2"/>
          <c:w val="0.66708852799650042"/>
          <c:h val="0.61334462714941385"/>
        </c:manualLayout>
      </c:layout>
      <c:areaChart>
        <c:grouping val="stacke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Community-Technical Colleges</c:v>
                </c:pt>
              </c:strCache>
            </c:strRef>
          </c:tx>
          <c:cat>
            <c:strRef>
              <c:f>Sheet1!$A$2:$A$58</c:f>
              <c:strCache>
                <c:ptCount val="57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</c:strCache>
            </c:strRef>
          </c:cat>
          <c:val>
            <c:numRef>
              <c:f>Sheet1!$B$2:$B$58</c:f>
              <c:numCache>
                <c:formatCode>General</c:formatCode>
                <c:ptCount val="57"/>
                <c:pt idx="6" formatCode="#,##0">
                  <c:v>34688</c:v>
                </c:pt>
                <c:pt idx="7" formatCode="#,##0">
                  <c:v>37484</c:v>
                </c:pt>
                <c:pt idx="8" formatCode="#,##0">
                  <c:v>40280</c:v>
                </c:pt>
                <c:pt idx="9" formatCode="#,##0">
                  <c:v>41111</c:v>
                </c:pt>
                <c:pt idx="10" formatCode="#,##0">
                  <c:v>41942</c:v>
                </c:pt>
                <c:pt idx="11" formatCode="#,##0">
                  <c:v>43195</c:v>
                </c:pt>
                <c:pt idx="12" formatCode="#,##0">
                  <c:v>44448</c:v>
                </c:pt>
                <c:pt idx="13" formatCode="#,##0">
                  <c:v>44478</c:v>
                </c:pt>
                <c:pt idx="14" formatCode="#,##0">
                  <c:v>42402</c:v>
                </c:pt>
                <c:pt idx="15" formatCode="#,##0">
                  <c:v>40746</c:v>
                </c:pt>
                <c:pt idx="16" formatCode="#,##0">
                  <c:v>39830</c:v>
                </c:pt>
                <c:pt idx="17" formatCode="#,##0">
                  <c:v>40282</c:v>
                </c:pt>
                <c:pt idx="18" formatCode="#,##0">
                  <c:v>41918</c:v>
                </c:pt>
                <c:pt idx="19" formatCode="#,##0">
                  <c:v>44270</c:v>
                </c:pt>
                <c:pt idx="20" formatCode="#,##0">
                  <c:v>44581</c:v>
                </c:pt>
                <c:pt idx="21" formatCode="#,##0">
                  <c:v>43788</c:v>
                </c:pt>
                <c:pt idx="22" formatCode="#,##0">
                  <c:v>45655</c:v>
                </c:pt>
                <c:pt idx="23" formatCode="#,##0">
                  <c:v>45542</c:v>
                </c:pt>
                <c:pt idx="24" formatCode="#,##0">
                  <c:v>44583</c:v>
                </c:pt>
                <c:pt idx="25" formatCode="#,##0">
                  <c:v>42828</c:v>
                </c:pt>
                <c:pt idx="26" formatCode="#,##0">
                  <c:v>41040</c:v>
                </c:pt>
                <c:pt idx="27" formatCode="#,##0">
                  <c:v>40326</c:v>
                </c:pt>
                <c:pt idx="28" formatCode="#,##0">
                  <c:v>39354</c:v>
                </c:pt>
                <c:pt idx="29" formatCode="#,##0">
                  <c:v>40065</c:v>
                </c:pt>
                <c:pt idx="30" formatCode="#,##0">
                  <c:v>40825</c:v>
                </c:pt>
                <c:pt idx="31" formatCode="#,##0">
                  <c:v>42642</c:v>
                </c:pt>
                <c:pt idx="32" formatCode="#,##0">
                  <c:v>44869</c:v>
                </c:pt>
                <c:pt idx="33" formatCode="#,##0">
                  <c:v>45160</c:v>
                </c:pt>
                <c:pt idx="34" formatCode="#,##0">
                  <c:v>45743</c:v>
                </c:pt>
                <c:pt idx="35" formatCode="#,##0">
                  <c:v>46227</c:v>
                </c:pt>
                <c:pt idx="36" formatCode="#,##0">
                  <c:v>46489</c:v>
                </c:pt>
                <c:pt idx="37" formatCode="#,##0">
                  <c:v>48434</c:v>
                </c:pt>
                <c:pt idx="38" formatCode="#,##0">
                  <c:v>51105</c:v>
                </c:pt>
                <c:pt idx="39" formatCode="#,##0">
                  <c:v>55112</c:v>
                </c:pt>
                <c:pt idx="40" formatCode="#,##0">
                  <c:v>58253</c:v>
                </c:pt>
                <c:pt idx="41" formatCode="#,##0">
                  <c:v>57674</c:v>
                </c:pt>
                <c:pt idx="42" formatCode="#,##0">
                  <c:v>58228</c:v>
                </c:pt>
              </c:numCache>
            </c:numRef>
          </c:val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Connecticut State Universities</c:v>
                </c:pt>
              </c:strCache>
            </c:strRef>
          </c:tx>
          <c:spPr>
            <a:solidFill>
              <a:schemeClr val="bg2">
                <a:lumMod val="25000"/>
              </a:schemeClr>
            </a:solidFill>
          </c:spPr>
          <c:cat>
            <c:strRef>
              <c:f>Sheet1!$A$2:$A$58</c:f>
              <c:strCache>
                <c:ptCount val="57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</c:strCache>
            </c:strRef>
          </c:cat>
          <c:val>
            <c:numRef>
              <c:f>Sheet1!$C$2:$C$58</c:f>
              <c:numCache>
                <c:formatCode>General</c:formatCode>
                <c:ptCount val="57"/>
                <c:pt idx="6" formatCode="#,##0">
                  <c:v>24545</c:v>
                </c:pt>
                <c:pt idx="7" formatCode="#,##0">
                  <c:v>24246</c:v>
                </c:pt>
                <c:pt idx="8" formatCode="#,##0">
                  <c:v>23947</c:v>
                </c:pt>
                <c:pt idx="9" formatCode="#,##0">
                  <c:v>24599.5</c:v>
                </c:pt>
                <c:pt idx="10" formatCode="#,##0">
                  <c:v>25252</c:v>
                </c:pt>
                <c:pt idx="11" formatCode="#,##0">
                  <c:v>25724.5</c:v>
                </c:pt>
                <c:pt idx="12" formatCode="#,##0">
                  <c:v>26197</c:v>
                </c:pt>
                <c:pt idx="13" formatCode="#,##0">
                  <c:v>27158</c:v>
                </c:pt>
                <c:pt idx="14" formatCode="#,##0">
                  <c:v>27281</c:v>
                </c:pt>
                <c:pt idx="15" formatCode="#,##0">
                  <c:v>27297</c:v>
                </c:pt>
                <c:pt idx="16" formatCode="#,##0">
                  <c:v>27465</c:v>
                </c:pt>
                <c:pt idx="17" formatCode="#,##0">
                  <c:v>28038</c:v>
                </c:pt>
                <c:pt idx="18" formatCode="#,##0">
                  <c:v>29245</c:v>
                </c:pt>
                <c:pt idx="19" formatCode="#,##0">
                  <c:v>29748</c:v>
                </c:pt>
                <c:pt idx="20" formatCode="#,##0">
                  <c:v>30025</c:v>
                </c:pt>
                <c:pt idx="21" formatCode="#,##0">
                  <c:v>29517</c:v>
                </c:pt>
                <c:pt idx="22" formatCode="#,##0">
                  <c:v>28949</c:v>
                </c:pt>
                <c:pt idx="23" formatCode="#,##0">
                  <c:v>27621</c:v>
                </c:pt>
                <c:pt idx="24" formatCode="#,##0">
                  <c:v>26396</c:v>
                </c:pt>
                <c:pt idx="25" formatCode="#,##0">
                  <c:v>26087</c:v>
                </c:pt>
                <c:pt idx="26" formatCode="#,##0">
                  <c:v>25269</c:v>
                </c:pt>
                <c:pt idx="27" formatCode="#,##0">
                  <c:v>25288</c:v>
                </c:pt>
                <c:pt idx="28" formatCode="#,##0">
                  <c:v>25415</c:v>
                </c:pt>
                <c:pt idx="29" formatCode="#,##0">
                  <c:v>26219</c:v>
                </c:pt>
                <c:pt idx="30" formatCode="#,##0">
                  <c:v>27225</c:v>
                </c:pt>
                <c:pt idx="31" formatCode="#,##0">
                  <c:v>27965</c:v>
                </c:pt>
                <c:pt idx="32" formatCode="#,##0">
                  <c:v>28228</c:v>
                </c:pt>
                <c:pt idx="33" formatCode="#,##0">
                  <c:v>27476</c:v>
                </c:pt>
                <c:pt idx="34" formatCode="#,##0">
                  <c:v>27775</c:v>
                </c:pt>
                <c:pt idx="35" formatCode="#,##0">
                  <c:v>27927</c:v>
                </c:pt>
                <c:pt idx="36" formatCode="#,##0">
                  <c:v>28503</c:v>
                </c:pt>
                <c:pt idx="37" formatCode="#,##0">
                  <c:v>28564</c:v>
                </c:pt>
                <c:pt idx="38" formatCode="#,##0">
                  <c:v>29263</c:v>
                </c:pt>
                <c:pt idx="39" formatCode="#,##0">
                  <c:v>29694</c:v>
                </c:pt>
                <c:pt idx="40" formatCode="#,##0">
                  <c:v>30122</c:v>
                </c:pt>
                <c:pt idx="41" formatCode="#,##0">
                  <c:v>29949</c:v>
                </c:pt>
                <c:pt idx="42" formatCode="#,##0">
                  <c:v>29308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Charter Oak State College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cat>
            <c:strRef>
              <c:f>Sheet1!$A$2:$A$58</c:f>
              <c:strCache>
                <c:ptCount val="57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</c:strCache>
            </c:strRef>
          </c:cat>
          <c:val>
            <c:numRef>
              <c:f>Sheet1!$D$2:$D$58</c:f>
              <c:numCache>
                <c:formatCode>General</c:formatCode>
                <c:ptCount val="57"/>
                <c:pt idx="10" formatCode="#,##0">
                  <c:v>1028</c:v>
                </c:pt>
                <c:pt idx="11" formatCode="#,##0">
                  <c:v>1058.25</c:v>
                </c:pt>
                <c:pt idx="12" formatCode="#,##0">
                  <c:v>1088.5</c:v>
                </c:pt>
                <c:pt idx="13" formatCode="#,##0">
                  <c:v>1118.75</c:v>
                </c:pt>
                <c:pt idx="14" formatCode="#,##0">
                  <c:v>1149</c:v>
                </c:pt>
                <c:pt idx="15" formatCode="#,##0">
                  <c:v>1064.25</c:v>
                </c:pt>
                <c:pt idx="16" formatCode="#,##0">
                  <c:v>979.5</c:v>
                </c:pt>
                <c:pt idx="17" formatCode="#,##0">
                  <c:v>894.75</c:v>
                </c:pt>
                <c:pt idx="18" formatCode="#,##0">
                  <c:v>810</c:v>
                </c:pt>
                <c:pt idx="19" formatCode="#,##0">
                  <c:v>847</c:v>
                </c:pt>
                <c:pt idx="20" formatCode="#,##0">
                  <c:v>884</c:v>
                </c:pt>
                <c:pt idx="21" formatCode="#,##0">
                  <c:v>987</c:v>
                </c:pt>
                <c:pt idx="22" formatCode="#,##0">
                  <c:v>1145</c:v>
                </c:pt>
                <c:pt idx="23" formatCode="#,##0">
                  <c:v>1165.5</c:v>
                </c:pt>
                <c:pt idx="24" formatCode="#,##0">
                  <c:v>1186</c:v>
                </c:pt>
                <c:pt idx="25" formatCode="#,##0">
                  <c:v>1198</c:v>
                </c:pt>
                <c:pt idx="26" formatCode="#,##0">
                  <c:v>1252</c:v>
                </c:pt>
                <c:pt idx="27" formatCode="#,##0">
                  <c:v>1232</c:v>
                </c:pt>
                <c:pt idx="28" formatCode="#,##0">
                  <c:v>1348</c:v>
                </c:pt>
                <c:pt idx="29" formatCode="#,##0">
                  <c:v>1429</c:v>
                </c:pt>
                <c:pt idx="30" formatCode="#,##0">
                  <c:v>1459</c:v>
                </c:pt>
                <c:pt idx="31" formatCode="#,##0">
                  <c:v>1496</c:v>
                </c:pt>
                <c:pt idx="32" formatCode="#,##0">
                  <c:v>1561</c:v>
                </c:pt>
                <c:pt idx="33" formatCode="#,##0">
                  <c:v>1578</c:v>
                </c:pt>
                <c:pt idx="34" formatCode="#,##0">
                  <c:v>1495</c:v>
                </c:pt>
                <c:pt idx="35" formatCode="#,##0">
                  <c:v>1902</c:v>
                </c:pt>
                <c:pt idx="36" formatCode="#,##0">
                  <c:v>1711</c:v>
                </c:pt>
                <c:pt idx="37" formatCode="#,##0">
                  <c:v>1577</c:v>
                </c:pt>
                <c:pt idx="38" formatCode="#,##0">
                  <c:v>1988</c:v>
                </c:pt>
                <c:pt idx="39" formatCode="#,##0">
                  <c:v>2079</c:v>
                </c:pt>
                <c:pt idx="40" formatCode="#,##0">
                  <c:v>2278</c:v>
                </c:pt>
                <c:pt idx="41" formatCode="#,##0">
                  <c:v>2241</c:v>
                </c:pt>
                <c:pt idx="42" formatCode="#,##0">
                  <c:v>1644</c:v>
                </c:pt>
              </c:numCache>
            </c:numRef>
          </c:val>
        </c:ser>
        <c:ser>
          <c:idx val="0"/>
          <c:order val="3"/>
          <c:tx>
            <c:strRef>
              <c:f>Sheet1!$E$1</c:f>
              <c:strCache>
                <c:ptCount val="1"/>
                <c:pt idx="0">
                  <c:v>UCONN</c:v>
                </c:pt>
              </c:strCache>
            </c:strRef>
          </c:tx>
          <c:spPr>
            <a:ln w="25400">
              <a:noFill/>
            </a:ln>
          </c:spPr>
          <c:cat>
            <c:strRef>
              <c:f>Sheet1!$A$2:$A$58</c:f>
              <c:strCache>
                <c:ptCount val="57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</c:strCache>
            </c:strRef>
          </c:cat>
          <c:val>
            <c:numRef>
              <c:f>Sheet1!$E$2:$E$58</c:f>
              <c:numCache>
                <c:formatCode>General</c:formatCode>
                <c:ptCount val="57"/>
                <c:pt idx="6" formatCode="#,##0">
                  <c:v>15568</c:v>
                </c:pt>
                <c:pt idx="7" formatCode="#,##0">
                  <c:v>15429</c:v>
                </c:pt>
                <c:pt idx="8" formatCode="#,##0">
                  <c:v>15290</c:v>
                </c:pt>
                <c:pt idx="9" formatCode="#,##0">
                  <c:v>15380.5</c:v>
                </c:pt>
                <c:pt idx="10" formatCode="#,##0">
                  <c:v>15471</c:v>
                </c:pt>
                <c:pt idx="11" formatCode="#,##0">
                  <c:v>15820.5</c:v>
                </c:pt>
                <c:pt idx="12" formatCode="#,##0">
                  <c:v>16170</c:v>
                </c:pt>
                <c:pt idx="13" formatCode="#,##0">
                  <c:v>16199</c:v>
                </c:pt>
                <c:pt idx="14" formatCode="#,##0">
                  <c:v>16292</c:v>
                </c:pt>
                <c:pt idx="15" formatCode="#,##0">
                  <c:v>16096</c:v>
                </c:pt>
                <c:pt idx="16" formatCode="#,##0">
                  <c:v>16665</c:v>
                </c:pt>
                <c:pt idx="17" formatCode="#,##0">
                  <c:v>17671</c:v>
                </c:pt>
                <c:pt idx="18" formatCode="#,##0">
                  <c:v>18224</c:v>
                </c:pt>
                <c:pt idx="19" formatCode="#,##0">
                  <c:v>18239</c:v>
                </c:pt>
                <c:pt idx="20" formatCode="#,##0">
                  <c:v>17999</c:v>
                </c:pt>
                <c:pt idx="21" formatCode="#,##0">
                  <c:v>17250</c:v>
                </c:pt>
                <c:pt idx="22" formatCode="#,##0">
                  <c:v>16407</c:v>
                </c:pt>
                <c:pt idx="23" formatCode="#,##0">
                  <c:v>15492</c:v>
                </c:pt>
                <c:pt idx="24" formatCode="#,##0">
                  <c:v>14719</c:v>
                </c:pt>
                <c:pt idx="25" formatCode="#,##0">
                  <c:v>14667</c:v>
                </c:pt>
                <c:pt idx="26" formatCode="#,##0">
                  <c:v>14454</c:v>
                </c:pt>
                <c:pt idx="27" formatCode="#,##0">
                  <c:v>14382</c:v>
                </c:pt>
                <c:pt idx="28" formatCode="#,##0">
                  <c:v>14855</c:v>
                </c:pt>
                <c:pt idx="29" formatCode="#,##0">
                  <c:v>15741</c:v>
                </c:pt>
                <c:pt idx="30" formatCode="#,##0">
                  <c:v>16681</c:v>
                </c:pt>
                <c:pt idx="31" formatCode="#,##0">
                  <c:v>17630</c:v>
                </c:pt>
                <c:pt idx="32" formatCode="#,##0">
                  <c:v>18662</c:v>
                </c:pt>
                <c:pt idx="33" formatCode="#,##0">
                  <c:v>19287</c:v>
                </c:pt>
                <c:pt idx="34" formatCode="#,##0">
                  <c:v>20151</c:v>
                </c:pt>
                <c:pt idx="35" formatCode="#,##0">
                  <c:v>20525</c:v>
                </c:pt>
                <c:pt idx="36" formatCode="#,##0">
                  <c:v>20784</c:v>
                </c:pt>
                <c:pt idx="37" formatCode="#,##0">
                  <c:v>20846</c:v>
                </c:pt>
                <c:pt idx="38" formatCode="#,##0">
                  <c:v>21372</c:v>
                </c:pt>
                <c:pt idx="39" formatCode="#,##0">
                  <c:v>21496</c:v>
                </c:pt>
                <c:pt idx="40" formatCode="#,##0">
                  <c:v>21881</c:v>
                </c:pt>
                <c:pt idx="41" formatCode="#,##0">
                  <c:v>22472</c:v>
                </c:pt>
                <c:pt idx="42" formatCode="#,##0">
                  <c:v>22301</c:v>
                </c:pt>
              </c:numCache>
            </c:numRef>
          </c:val>
        </c:ser>
        <c:ser>
          <c:idx val="1"/>
          <c:order val="4"/>
          <c:tx>
            <c:strRef>
              <c:f>Sheet1!$F$1</c:f>
              <c:strCache>
                <c:ptCount val="1"/>
                <c:pt idx="0">
                  <c:v>U.S. Coast Guard Academy</c:v>
                </c:pt>
              </c:strCache>
            </c:strRef>
          </c:tx>
          <c:spPr>
            <a:ln w="25400">
              <a:noFill/>
            </a:ln>
          </c:spPr>
          <c:cat>
            <c:strRef>
              <c:f>Sheet1!$A$2:$A$58</c:f>
              <c:strCache>
                <c:ptCount val="57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</c:strCache>
            </c:strRef>
          </c:cat>
          <c:val>
            <c:numRef>
              <c:f>Sheet1!$F$2:$F$58</c:f>
              <c:numCache>
                <c:formatCode>General</c:formatCode>
                <c:ptCount val="57"/>
                <c:pt idx="6" formatCode="#,##0">
                  <c:v>1012</c:v>
                </c:pt>
                <c:pt idx="7" formatCode="#,##0">
                  <c:v>960.5</c:v>
                </c:pt>
                <c:pt idx="8" formatCode="#,##0">
                  <c:v>909</c:v>
                </c:pt>
                <c:pt idx="9" formatCode="#,##0">
                  <c:v>907</c:v>
                </c:pt>
                <c:pt idx="10" formatCode="#,##0">
                  <c:v>905</c:v>
                </c:pt>
                <c:pt idx="11" formatCode="#,##0">
                  <c:v>922</c:v>
                </c:pt>
                <c:pt idx="12" formatCode="#,##0">
                  <c:v>939</c:v>
                </c:pt>
                <c:pt idx="13" formatCode="#,##0">
                  <c:v>898</c:v>
                </c:pt>
                <c:pt idx="14" formatCode="#,##0">
                  <c:v>785</c:v>
                </c:pt>
                <c:pt idx="15" formatCode="#,##0">
                  <c:v>757</c:v>
                </c:pt>
                <c:pt idx="16" formatCode="#,##0">
                  <c:v>762</c:v>
                </c:pt>
                <c:pt idx="17" formatCode="#,##0">
                  <c:v>856</c:v>
                </c:pt>
                <c:pt idx="18" formatCode="#,##0">
                  <c:v>892</c:v>
                </c:pt>
                <c:pt idx="19" formatCode="#,##0">
                  <c:v>878</c:v>
                </c:pt>
                <c:pt idx="20" formatCode="#,##0">
                  <c:v>950</c:v>
                </c:pt>
                <c:pt idx="21" formatCode="#,##0">
                  <c:v>924</c:v>
                </c:pt>
                <c:pt idx="22" formatCode="#,##0">
                  <c:v>946</c:v>
                </c:pt>
                <c:pt idx="23" formatCode="#,##0">
                  <c:v>930</c:v>
                </c:pt>
                <c:pt idx="24" formatCode="#,##0">
                  <c:v>906</c:v>
                </c:pt>
                <c:pt idx="25" formatCode="#,##0">
                  <c:v>862</c:v>
                </c:pt>
                <c:pt idx="26" formatCode="#,##0">
                  <c:v>821</c:v>
                </c:pt>
                <c:pt idx="27" formatCode="#,##0">
                  <c:v>830</c:v>
                </c:pt>
                <c:pt idx="28" formatCode="#,##0">
                  <c:v>795</c:v>
                </c:pt>
                <c:pt idx="29" formatCode="#,##0">
                  <c:v>838</c:v>
                </c:pt>
                <c:pt idx="30" formatCode="#,##0">
                  <c:v>877</c:v>
                </c:pt>
                <c:pt idx="31" formatCode="#,##0">
                  <c:v>897</c:v>
                </c:pt>
                <c:pt idx="32" formatCode="#,##0">
                  <c:v>952</c:v>
                </c:pt>
                <c:pt idx="33" formatCode="#,##0">
                  <c:v>983</c:v>
                </c:pt>
                <c:pt idx="34" formatCode="#,##0">
                  <c:v>994</c:v>
                </c:pt>
                <c:pt idx="35" formatCode="#,##0">
                  <c:v>1005</c:v>
                </c:pt>
                <c:pt idx="36" formatCode="#,##0">
                  <c:v>995</c:v>
                </c:pt>
                <c:pt idx="37" formatCode="#,##0">
                  <c:v>963</c:v>
                </c:pt>
                <c:pt idx="38" formatCode="#,##0">
                  <c:v>975</c:v>
                </c:pt>
                <c:pt idx="39" formatCode="#,##0">
                  <c:v>973</c:v>
                </c:pt>
                <c:pt idx="40" formatCode="#,##0">
                  <c:v>1017</c:v>
                </c:pt>
                <c:pt idx="41" formatCode="#,##0">
                  <c:v>1045</c:v>
                </c:pt>
                <c:pt idx="42" formatCode="#,##0">
                  <c:v>967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Independent Institutions</c:v>
                </c:pt>
              </c:strCache>
            </c:strRef>
          </c:tx>
          <c:spPr>
            <a:ln w="25400">
              <a:noFill/>
            </a:ln>
          </c:spPr>
          <c:cat>
            <c:strRef>
              <c:f>Sheet1!$A$2:$A$58</c:f>
              <c:strCache>
                <c:ptCount val="57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</c:strCache>
            </c:strRef>
          </c:cat>
          <c:val>
            <c:numRef>
              <c:f>Sheet1!$G$2:$G$58</c:f>
              <c:numCache>
                <c:formatCode>General</c:formatCode>
                <c:ptCount val="57"/>
                <c:pt idx="6" formatCode="#,##0">
                  <c:v>42091</c:v>
                </c:pt>
                <c:pt idx="7" formatCode="#,##0">
                  <c:v>42990.5</c:v>
                </c:pt>
                <c:pt idx="8" formatCode="#,##0">
                  <c:v>43890</c:v>
                </c:pt>
                <c:pt idx="9" formatCode="#,##0">
                  <c:v>44891</c:v>
                </c:pt>
                <c:pt idx="10" formatCode="#,##0">
                  <c:v>45892</c:v>
                </c:pt>
                <c:pt idx="11" formatCode="#,##0">
                  <c:v>45281</c:v>
                </c:pt>
                <c:pt idx="12" formatCode="#,##0">
                  <c:v>44670</c:v>
                </c:pt>
                <c:pt idx="13" formatCode="#,##0">
                  <c:v>44366</c:v>
                </c:pt>
                <c:pt idx="14" formatCode="#,##0">
                  <c:v>43349</c:v>
                </c:pt>
                <c:pt idx="15" formatCode="#,##0">
                  <c:v>42826</c:v>
                </c:pt>
                <c:pt idx="16" formatCode="#,##0">
                  <c:v>41428</c:v>
                </c:pt>
                <c:pt idx="17" formatCode="#,##0">
                  <c:v>41240</c:v>
                </c:pt>
                <c:pt idx="18" formatCode="#,##0">
                  <c:v>40783</c:v>
                </c:pt>
                <c:pt idx="19" formatCode="#,##0">
                  <c:v>40913</c:v>
                </c:pt>
                <c:pt idx="20" formatCode="#,##0">
                  <c:v>40115</c:v>
                </c:pt>
                <c:pt idx="21" formatCode="#,##0">
                  <c:v>39659</c:v>
                </c:pt>
                <c:pt idx="22" formatCode="#,##0">
                  <c:v>39426</c:v>
                </c:pt>
                <c:pt idx="23" formatCode="#,##0">
                  <c:v>38550</c:v>
                </c:pt>
                <c:pt idx="24" formatCode="#,##0">
                  <c:v>39115</c:v>
                </c:pt>
                <c:pt idx="25" formatCode="#,##0">
                  <c:v>39442</c:v>
                </c:pt>
                <c:pt idx="26" formatCode="#,##0">
                  <c:v>39969</c:v>
                </c:pt>
                <c:pt idx="27" formatCode="#,##0">
                  <c:v>39953</c:v>
                </c:pt>
                <c:pt idx="28" formatCode="#,##0">
                  <c:v>40625</c:v>
                </c:pt>
                <c:pt idx="29" formatCode="#,##0">
                  <c:v>41482</c:v>
                </c:pt>
                <c:pt idx="30" formatCode="#,##0">
                  <c:v>41560</c:v>
                </c:pt>
                <c:pt idx="31" formatCode="#,##0">
                  <c:v>42170</c:v>
                </c:pt>
                <c:pt idx="32" formatCode="#,##0">
                  <c:v>42500</c:v>
                </c:pt>
                <c:pt idx="33" formatCode="#,##0">
                  <c:v>43402</c:v>
                </c:pt>
                <c:pt idx="34" formatCode="#,##0">
                  <c:v>43957</c:v>
                </c:pt>
                <c:pt idx="35" formatCode="#,##0">
                  <c:v>44836</c:v>
                </c:pt>
                <c:pt idx="36" formatCode="#,##0">
                  <c:v>45588</c:v>
                </c:pt>
                <c:pt idx="37" formatCode="#,##0">
                  <c:v>45650</c:v>
                </c:pt>
                <c:pt idx="38" formatCode="#,##0">
                  <c:v>46728</c:v>
                </c:pt>
                <c:pt idx="39" formatCode="#,##0">
                  <c:v>47915</c:v>
                </c:pt>
                <c:pt idx="40" formatCode="#,##0">
                  <c:v>50800</c:v>
                </c:pt>
                <c:pt idx="41" formatCode="#,##0">
                  <c:v>53475</c:v>
                </c:pt>
                <c:pt idx="42" formatCode="#,##0">
                  <c:v>55366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6940160"/>
        <c:axId val="136941952"/>
      </c:areaChart>
      <c:lineChart>
        <c:grouping val="standard"/>
        <c:varyColors val="0"/>
        <c:ser>
          <c:idx val="6"/>
          <c:order val="6"/>
          <c:tx>
            <c:strRef>
              <c:f>Sheet1!$H$1</c:f>
              <c:strCache>
                <c:ptCount val="1"/>
                <c:pt idx="0">
                  <c:v>Actual Public HS Grads</c:v>
                </c:pt>
              </c:strCache>
            </c:strRef>
          </c:tx>
          <c:spPr>
            <a:ln w="635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strRef>
              <c:f>Sheet1!$A$2:$A$58</c:f>
              <c:strCache>
                <c:ptCount val="57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</c:strCache>
            </c:strRef>
          </c:cat>
          <c:val>
            <c:numRef>
              <c:f>Sheet1!$H$2:$H$58</c:f>
              <c:numCache>
                <c:formatCode>General</c:formatCode>
                <c:ptCount val="57"/>
              </c:numCache>
            </c:numRef>
          </c:val>
          <c:smooth val="0"/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Projected Public HS Grads</c:v>
                </c:pt>
              </c:strCache>
            </c:strRef>
          </c:tx>
          <c:spPr>
            <a:ln w="63500">
              <a:solidFill>
                <a:schemeClr val="tx1"/>
              </a:solidFill>
              <a:prstDash val="sysDot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strRef>
              <c:f>Sheet1!$A$2:$A$58</c:f>
              <c:strCache>
                <c:ptCount val="57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</c:strCache>
            </c:strRef>
          </c:cat>
          <c:val>
            <c:numRef>
              <c:f>Sheet1!$I$2:$I$58</c:f>
              <c:numCache>
                <c:formatCode>General</c:formatCode>
                <c:ptCount val="57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6946048"/>
        <c:axId val="136943872"/>
      </c:lineChart>
      <c:catAx>
        <c:axId val="136940160"/>
        <c:scaling>
          <c:orientation val="minMax"/>
        </c:scaling>
        <c:delete val="0"/>
        <c:axPos val="b"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36941952"/>
        <c:crosses val="autoZero"/>
        <c:auto val="1"/>
        <c:lblAlgn val="ctr"/>
        <c:lblOffset val="100"/>
        <c:noMultiLvlLbl val="0"/>
      </c:catAx>
      <c:valAx>
        <c:axId val="136941952"/>
        <c:scaling>
          <c:orientation val="minMax"/>
          <c:max val="2000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Postsecondary</a:t>
                </a:r>
                <a:r>
                  <a:rPr lang="en-US" baseline="0" dirty="0" smtClean="0"/>
                  <a:t> Headcount Enrollment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36940160"/>
        <c:crosses val="autoZero"/>
        <c:crossBetween val="between"/>
      </c:valAx>
      <c:valAx>
        <c:axId val="136943872"/>
        <c:scaling>
          <c:orientation val="minMax"/>
          <c:max val="4500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r>
                  <a:rPr lang="en-US" dirty="0" smtClean="0">
                    <a:solidFill>
                      <a:schemeClr val="bg1"/>
                    </a:solidFill>
                  </a:rPr>
                  <a:t>Public HS Graduates</a:t>
                </a:r>
                <a:endParaRPr lang="en-US" dirty="0">
                  <a:solidFill>
                    <a:schemeClr val="bg1"/>
                  </a:solidFill>
                </a:endParaRPr>
              </a:p>
            </c:rich>
          </c:tx>
          <c:layout/>
          <c:overlay val="0"/>
        </c:title>
        <c:numFmt formatCode="#,##0" sourceLinked="1"/>
        <c:majorTickMark val="out"/>
        <c:minorTickMark val="none"/>
        <c:tickLblPos val="nextTo"/>
        <c:crossAx val="136946048"/>
        <c:crosses val="max"/>
        <c:crossBetween val="between"/>
      </c:valAx>
      <c:catAx>
        <c:axId val="136946048"/>
        <c:scaling>
          <c:orientation val="minMax"/>
        </c:scaling>
        <c:delete val="1"/>
        <c:axPos val="b"/>
        <c:majorTickMark val="out"/>
        <c:minorTickMark val="none"/>
        <c:tickLblPos val="nextTo"/>
        <c:crossAx val="136943872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0.10101391622922135"/>
          <c:y val="0.76876646999824161"/>
          <c:w val="0.87436105643044615"/>
          <c:h val="0.21475136480763563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04705271216098"/>
          <c:y val="4.5941035387817901E-2"/>
          <c:w val="0.66708852799650042"/>
          <c:h val="0.61334462714941385"/>
        </c:manualLayout>
      </c:layout>
      <c:areaChart>
        <c:grouping val="stacke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Community-Technical Colleges</c:v>
                </c:pt>
              </c:strCache>
            </c:strRef>
          </c:tx>
          <c:cat>
            <c:strRef>
              <c:f>Sheet1!$A$2:$A$58</c:f>
              <c:strCache>
                <c:ptCount val="57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</c:strCache>
            </c:strRef>
          </c:cat>
          <c:val>
            <c:numRef>
              <c:f>Sheet1!$B$2:$B$58</c:f>
              <c:numCache>
                <c:formatCode>General</c:formatCode>
                <c:ptCount val="57"/>
                <c:pt idx="6" formatCode="#,##0">
                  <c:v>34688</c:v>
                </c:pt>
                <c:pt idx="7" formatCode="#,##0">
                  <c:v>37484</c:v>
                </c:pt>
                <c:pt idx="8" formatCode="#,##0">
                  <c:v>40280</c:v>
                </c:pt>
                <c:pt idx="9" formatCode="#,##0">
                  <c:v>41111</c:v>
                </c:pt>
                <c:pt idx="10" formatCode="#,##0">
                  <c:v>41942</c:v>
                </c:pt>
                <c:pt idx="11" formatCode="#,##0">
                  <c:v>43195</c:v>
                </c:pt>
                <c:pt idx="12" formatCode="#,##0">
                  <c:v>44448</c:v>
                </c:pt>
                <c:pt idx="13" formatCode="#,##0">
                  <c:v>44478</c:v>
                </c:pt>
                <c:pt idx="14" formatCode="#,##0">
                  <c:v>42402</c:v>
                </c:pt>
                <c:pt idx="15" formatCode="#,##0">
                  <c:v>40746</c:v>
                </c:pt>
                <c:pt idx="16" formatCode="#,##0">
                  <c:v>39830</c:v>
                </c:pt>
                <c:pt idx="17" formatCode="#,##0">
                  <c:v>40282</c:v>
                </c:pt>
                <c:pt idx="18" formatCode="#,##0">
                  <c:v>41918</c:v>
                </c:pt>
                <c:pt idx="19" formatCode="#,##0">
                  <c:v>44270</c:v>
                </c:pt>
                <c:pt idx="20" formatCode="#,##0">
                  <c:v>44581</c:v>
                </c:pt>
                <c:pt idx="21" formatCode="#,##0">
                  <c:v>43788</c:v>
                </c:pt>
                <c:pt idx="22" formatCode="#,##0">
                  <c:v>45655</c:v>
                </c:pt>
                <c:pt idx="23" formatCode="#,##0">
                  <c:v>45542</c:v>
                </c:pt>
                <c:pt idx="24" formatCode="#,##0">
                  <c:v>44583</c:v>
                </c:pt>
                <c:pt idx="25" formatCode="#,##0">
                  <c:v>42828</c:v>
                </c:pt>
                <c:pt idx="26" formatCode="#,##0">
                  <c:v>41040</c:v>
                </c:pt>
                <c:pt idx="27" formatCode="#,##0">
                  <c:v>40326</c:v>
                </c:pt>
                <c:pt idx="28" formatCode="#,##0">
                  <c:v>39354</c:v>
                </c:pt>
                <c:pt idx="29" formatCode="#,##0">
                  <c:v>40065</c:v>
                </c:pt>
                <c:pt idx="30" formatCode="#,##0">
                  <c:v>40825</c:v>
                </c:pt>
                <c:pt idx="31" formatCode="#,##0">
                  <c:v>42642</c:v>
                </c:pt>
                <c:pt idx="32" formatCode="#,##0">
                  <c:v>44869</c:v>
                </c:pt>
                <c:pt idx="33" formatCode="#,##0">
                  <c:v>45160</c:v>
                </c:pt>
                <c:pt idx="34" formatCode="#,##0">
                  <c:v>45743</c:v>
                </c:pt>
                <c:pt idx="35" formatCode="#,##0">
                  <c:v>46227</c:v>
                </c:pt>
                <c:pt idx="36" formatCode="#,##0">
                  <c:v>46489</c:v>
                </c:pt>
                <c:pt idx="37" formatCode="#,##0">
                  <c:v>48434</c:v>
                </c:pt>
                <c:pt idx="38" formatCode="#,##0">
                  <c:v>51105</c:v>
                </c:pt>
                <c:pt idx="39" formatCode="#,##0">
                  <c:v>55112</c:v>
                </c:pt>
                <c:pt idx="40" formatCode="#,##0">
                  <c:v>58253</c:v>
                </c:pt>
                <c:pt idx="41" formatCode="#,##0">
                  <c:v>57674</c:v>
                </c:pt>
                <c:pt idx="42" formatCode="#,##0">
                  <c:v>58228</c:v>
                </c:pt>
              </c:numCache>
            </c:numRef>
          </c:val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Connecticut State Universities</c:v>
                </c:pt>
              </c:strCache>
            </c:strRef>
          </c:tx>
          <c:spPr>
            <a:solidFill>
              <a:schemeClr val="bg2">
                <a:lumMod val="25000"/>
              </a:schemeClr>
            </a:solidFill>
          </c:spPr>
          <c:cat>
            <c:strRef>
              <c:f>Sheet1!$A$2:$A$58</c:f>
              <c:strCache>
                <c:ptCount val="57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</c:strCache>
            </c:strRef>
          </c:cat>
          <c:val>
            <c:numRef>
              <c:f>Sheet1!$C$2:$C$58</c:f>
              <c:numCache>
                <c:formatCode>General</c:formatCode>
                <c:ptCount val="57"/>
                <c:pt idx="6" formatCode="#,##0">
                  <c:v>24545</c:v>
                </c:pt>
                <c:pt idx="7" formatCode="#,##0">
                  <c:v>24246</c:v>
                </c:pt>
                <c:pt idx="8" formatCode="#,##0">
                  <c:v>23947</c:v>
                </c:pt>
                <c:pt idx="9" formatCode="#,##0">
                  <c:v>24599.5</c:v>
                </c:pt>
                <c:pt idx="10" formatCode="#,##0">
                  <c:v>25252</c:v>
                </c:pt>
                <c:pt idx="11" formatCode="#,##0">
                  <c:v>25724.5</c:v>
                </c:pt>
                <c:pt idx="12" formatCode="#,##0">
                  <c:v>26197</c:v>
                </c:pt>
                <c:pt idx="13" formatCode="#,##0">
                  <c:v>27158</c:v>
                </c:pt>
                <c:pt idx="14" formatCode="#,##0">
                  <c:v>27281</c:v>
                </c:pt>
                <c:pt idx="15" formatCode="#,##0">
                  <c:v>27297</c:v>
                </c:pt>
                <c:pt idx="16" formatCode="#,##0">
                  <c:v>27465</c:v>
                </c:pt>
                <c:pt idx="17" formatCode="#,##0">
                  <c:v>28038</c:v>
                </c:pt>
                <c:pt idx="18" formatCode="#,##0">
                  <c:v>29245</c:v>
                </c:pt>
                <c:pt idx="19" formatCode="#,##0">
                  <c:v>29748</c:v>
                </c:pt>
                <c:pt idx="20" formatCode="#,##0">
                  <c:v>30025</c:v>
                </c:pt>
                <c:pt idx="21" formatCode="#,##0">
                  <c:v>29517</c:v>
                </c:pt>
                <c:pt idx="22" formatCode="#,##0">
                  <c:v>28949</c:v>
                </c:pt>
                <c:pt idx="23" formatCode="#,##0">
                  <c:v>27621</c:v>
                </c:pt>
                <c:pt idx="24" formatCode="#,##0">
                  <c:v>26396</c:v>
                </c:pt>
                <c:pt idx="25" formatCode="#,##0">
                  <c:v>26087</c:v>
                </c:pt>
                <c:pt idx="26" formatCode="#,##0">
                  <c:v>25269</c:v>
                </c:pt>
                <c:pt idx="27" formatCode="#,##0">
                  <c:v>25288</c:v>
                </c:pt>
                <c:pt idx="28" formatCode="#,##0">
                  <c:v>25415</c:v>
                </c:pt>
                <c:pt idx="29" formatCode="#,##0">
                  <c:v>26219</c:v>
                </c:pt>
                <c:pt idx="30" formatCode="#,##0">
                  <c:v>27225</c:v>
                </c:pt>
                <c:pt idx="31" formatCode="#,##0">
                  <c:v>27965</c:v>
                </c:pt>
                <c:pt idx="32" formatCode="#,##0">
                  <c:v>28228</c:v>
                </c:pt>
                <c:pt idx="33" formatCode="#,##0">
                  <c:v>27476</c:v>
                </c:pt>
                <c:pt idx="34" formatCode="#,##0">
                  <c:v>27775</c:v>
                </c:pt>
                <c:pt idx="35" formatCode="#,##0">
                  <c:v>27927</c:v>
                </c:pt>
                <c:pt idx="36" formatCode="#,##0">
                  <c:v>28503</c:v>
                </c:pt>
                <c:pt idx="37" formatCode="#,##0">
                  <c:v>28564</c:v>
                </c:pt>
                <c:pt idx="38" formatCode="#,##0">
                  <c:v>29263</c:v>
                </c:pt>
                <c:pt idx="39" formatCode="#,##0">
                  <c:v>29694</c:v>
                </c:pt>
                <c:pt idx="40" formatCode="#,##0">
                  <c:v>30122</c:v>
                </c:pt>
                <c:pt idx="41" formatCode="#,##0">
                  <c:v>29949</c:v>
                </c:pt>
                <c:pt idx="42" formatCode="#,##0">
                  <c:v>29308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Charter Oak State College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cat>
            <c:strRef>
              <c:f>Sheet1!$A$2:$A$58</c:f>
              <c:strCache>
                <c:ptCount val="57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</c:strCache>
            </c:strRef>
          </c:cat>
          <c:val>
            <c:numRef>
              <c:f>Sheet1!$D$2:$D$58</c:f>
              <c:numCache>
                <c:formatCode>General</c:formatCode>
                <c:ptCount val="57"/>
                <c:pt idx="10" formatCode="#,##0">
                  <c:v>1028</c:v>
                </c:pt>
                <c:pt idx="11" formatCode="#,##0">
                  <c:v>1058.25</c:v>
                </c:pt>
                <c:pt idx="12" formatCode="#,##0">
                  <c:v>1088.5</c:v>
                </c:pt>
                <c:pt idx="13" formatCode="#,##0">
                  <c:v>1118.75</c:v>
                </c:pt>
                <c:pt idx="14" formatCode="#,##0">
                  <c:v>1149</c:v>
                </c:pt>
                <c:pt idx="15" formatCode="#,##0">
                  <c:v>1064.25</c:v>
                </c:pt>
                <c:pt idx="16" formatCode="#,##0">
                  <c:v>979.5</c:v>
                </c:pt>
                <c:pt idx="17" formatCode="#,##0">
                  <c:v>894.75</c:v>
                </c:pt>
                <c:pt idx="18" formatCode="#,##0">
                  <c:v>810</c:v>
                </c:pt>
                <c:pt idx="19" formatCode="#,##0">
                  <c:v>847</c:v>
                </c:pt>
                <c:pt idx="20" formatCode="#,##0">
                  <c:v>884</c:v>
                </c:pt>
                <c:pt idx="21" formatCode="#,##0">
                  <c:v>987</c:v>
                </c:pt>
                <c:pt idx="22" formatCode="#,##0">
                  <c:v>1145</c:v>
                </c:pt>
                <c:pt idx="23" formatCode="#,##0">
                  <c:v>1165.5</c:v>
                </c:pt>
                <c:pt idx="24" formatCode="#,##0">
                  <c:v>1186</c:v>
                </c:pt>
                <c:pt idx="25" formatCode="#,##0">
                  <c:v>1198</c:v>
                </c:pt>
                <c:pt idx="26" formatCode="#,##0">
                  <c:v>1252</c:v>
                </c:pt>
                <c:pt idx="27" formatCode="#,##0">
                  <c:v>1232</c:v>
                </c:pt>
                <c:pt idx="28" formatCode="#,##0">
                  <c:v>1348</c:v>
                </c:pt>
                <c:pt idx="29" formatCode="#,##0">
                  <c:v>1429</c:v>
                </c:pt>
                <c:pt idx="30" formatCode="#,##0">
                  <c:v>1459</c:v>
                </c:pt>
                <c:pt idx="31" formatCode="#,##0">
                  <c:v>1496</c:v>
                </c:pt>
                <c:pt idx="32" formatCode="#,##0">
                  <c:v>1561</c:v>
                </c:pt>
                <c:pt idx="33" formatCode="#,##0">
                  <c:v>1578</c:v>
                </c:pt>
                <c:pt idx="34" formatCode="#,##0">
                  <c:v>1495</c:v>
                </c:pt>
                <c:pt idx="35" formatCode="#,##0">
                  <c:v>1902</c:v>
                </c:pt>
                <c:pt idx="36" formatCode="#,##0">
                  <c:v>1711</c:v>
                </c:pt>
                <c:pt idx="37" formatCode="#,##0">
                  <c:v>1577</c:v>
                </c:pt>
                <c:pt idx="38" formatCode="#,##0">
                  <c:v>1988</c:v>
                </c:pt>
                <c:pt idx="39" formatCode="#,##0">
                  <c:v>2079</c:v>
                </c:pt>
                <c:pt idx="40" formatCode="#,##0">
                  <c:v>2278</c:v>
                </c:pt>
                <c:pt idx="41" formatCode="#,##0">
                  <c:v>2241</c:v>
                </c:pt>
                <c:pt idx="42" formatCode="#,##0">
                  <c:v>1644</c:v>
                </c:pt>
              </c:numCache>
            </c:numRef>
          </c:val>
        </c:ser>
        <c:ser>
          <c:idx val="0"/>
          <c:order val="3"/>
          <c:tx>
            <c:strRef>
              <c:f>Sheet1!$E$1</c:f>
              <c:strCache>
                <c:ptCount val="1"/>
                <c:pt idx="0">
                  <c:v>UCONN</c:v>
                </c:pt>
              </c:strCache>
            </c:strRef>
          </c:tx>
          <c:spPr>
            <a:ln w="25400">
              <a:noFill/>
            </a:ln>
          </c:spPr>
          <c:cat>
            <c:strRef>
              <c:f>Sheet1!$A$2:$A$58</c:f>
              <c:strCache>
                <c:ptCount val="57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</c:strCache>
            </c:strRef>
          </c:cat>
          <c:val>
            <c:numRef>
              <c:f>Sheet1!$E$2:$E$58</c:f>
              <c:numCache>
                <c:formatCode>General</c:formatCode>
                <c:ptCount val="57"/>
                <c:pt idx="6" formatCode="#,##0">
                  <c:v>15568</c:v>
                </c:pt>
                <c:pt idx="7" formatCode="#,##0">
                  <c:v>15429</c:v>
                </c:pt>
                <c:pt idx="8" formatCode="#,##0">
                  <c:v>15290</c:v>
                </c:pt>
                <c:pt idx="9" formatCode="#,##0">
                  <c:v>15380.5</c:v>
                </c:pt>
                <c:pt idx="10" formatCode="#,##0">
                  <c:v>15471</c:v>
                </c:pt>
                <c:pt idx="11" formatCode="#,##0">
                  <c:v>15820.5</c:v>
                </c:pt>
                <c:pt idx="12" formatCode="#,##0">
                  <c:v>16170</c:v>
                </c:pt>
                <c:pt idx="13" formatCode="#,##0">
                  <c:v>16199</c:v>
                </c:pt>
                <c:pt idx="14" formatCode="#,##0">
                  <c:v>16292</c:v>
                </c:pt>
                <c:pt idx="15" formatCode="#,##0">
                  <c:v>16096</c:v>
                </c:pt>
                <c:pt idx="16" formatCode="#,##0">
                  <c:v>16665</c:v>
                </c:pt>
                <c:pt idx="17" formatCode="#,##0">
                  <c:v>17671</c:v>
                </c:pt>
                <c:pt idx="18" formatCode="#,##0">
                  <c:v>18224</c:v>
                </c:pt>
                <c:pt idx="19" formatCode="#,##0">
                  <c:v>18239</c:v>
                </c:pt>
                <c:pt idx="20" formatCode="#,##0">
                  <c:v>17999</c:v>
                </c:pt>
                <c:pt idx="21" formatCode="#,##0">
                  <c:v>17250</c:v>
                </c:pt>
                <c:pt idx="22" formatCode="#,##0">
                  <c:v>16407</c:v>
                </c:pt>
                <c:pt idx="23" formatCode="#,##0">
                  <c:v>15492</c:v>
                </c:pt>
                <c:pt idx="24" formatCode="#,##0">
                  <c:v>14719</c:v>
                </c:pt>
                <c:pt idx="25" formatCode="#,##0">
                  <c:v>14667</c:v>
                </c:pt>
                <c:pt idx="26" formatCode="#,##0">
                  <c:v>14454</c:v>
                </c:pt>
                <c:pt idx="27" formatCode="#,##0">
                  <c:v>14382</c:v>
                </c:pt>
                <c:pt idx="28" formatCode="#,##0">
                  <c:v>14855</c:v>
                </c:pt>
                <c:pt idx="29" formatCode="#,##0">
                  <c:v>15741</c:v>
                </c:pt>
                <c:pt idx="30" formatCode="#,##0">
                  <c:v>16681</c:v>
                </c:pt>
                <c:pt idx="31" formatCode="#,##0">
                  <c:v>17630</c:v>
                </c:pt>
                <c:pt idx="32" formatCode="#,##0">
                  <c:v>18662</c:v>
                </c:pt>
                <c:pt idx="33" formatCode="#,##0">
                  <c:v>19287</c:v>
                </c:pt>
                <c:pt idx="34" formatCode="#,##0">
                  <c:v>20151</c:v>
                </c:pt>
                <c:pt idx="35" formatCode="#,##0">
                  <c:v>20525</c:v>
                </c:pt>
                <c:pt idx="36" formatCode="#,##0">
                  <c:v>20784</c:v>
                </c:pt>
                <c:pt idx="37" formatCode="#,##0">
                  <c:v>20846</c:v>
                </c:pt>
                <c:pt idx="38" formatCode="#,##0">
                  <c:v>21372</c:v>
                </c:pt>
                <c:pt idx="39" formatCode="#,##0">
                  <c:v>21496</c:v>
                </c:pt>
                <c:pt idx="40" formatCode="#,##0">
                  <c:v>21881</c:v>
                </c:pt>
                <c:pt idx="41" formatCode="#,##0">
                  <c:v>22472</c:v>
                </c:pt>
                <c:pt idx="42" formatCode="#,##0">
                  <c:v>22301</c:v>
                </c:pt>
              </c:numCache>
            </c:numRef>
          </c:val>
        </c:ser>
        <c:ser>
          <c:idx val="1"/>
          <c:order val="4"/>
          <c:tx>
            <c:strRef>
              <c:f>Sheet1!$F$1</c:f>
              <c:strCache>
                <c:ptCount val="1"/>
                <c:pt idx="0">
                  <c:v>U.S. Coast Guard Academy</c:v>
                </c:pt>
              </c:strCache>
            </c:strRef>
          </c:tx>
          <c:spPr>
            <a:ln w="25400">
              <a:noFill/>
            </a:ln>
          </c:spPr>
          <c:cat>
            <c:strRef>
              <c:f>Sheet1!$A$2:$A$58</c:f>
              <c:strCache>
                <c:ptCount val="57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</c:strCache>
            </c:strRef>
          </c:cat>
          <c:val>
            <c:numRef>
              <c:f>Sheet1!$F$2:$F$58</c:f>
              <c:numCache>
                <c:formatCode>General</c:formatCode>
                <c:ptCount val="57"/>
                <c:pt idx="6" formatCode="#,##0">
                  <c:v>1012</c:v>
                </c:pt>
                <c:pt idx="7" formatCode="#,##0">
                  <c:v>960.5</c:v>
                </c:pt>
                <c:pt idx="8" formatCode="#,##0">
                  <c:v>909</c:v>
                </c:pt>
                <c:pt idx="9" formatCode="#,##0">
                  <c:v>907</c:v>
                </c:pt>
                <c:pt idx="10" formatCode="#,##0">
                  <c:v>905</c:v>
                </c:pt>
                <c:pt idx="11" formatCode="#,##0">
                  <c:v>922</c:v>
                </c:pt>
                <c:pt idx="12" formatCode="#,##0">
                  <c:v>939</c:v>
                </c:pt>
                <c:pt idx="13" formatCode="#,##0">
                  <c:v>898</c:v>
                </c:pt>
                <c:pt idx="14" formatCode="#,##0">
                  <c:v>785</c:v>
                </c:pt>
                <c:pt idx="15" formatCode="#,##0">
                  <c:v>757</c:v>
                </c:pt>
                <c:pt idx="16" formatCode="#,##0">
                  <c:v>762</c:v>
                </c:pt>
                <c:pt idx="17" formatCode="#,##0">
                  <c:v>856</c:v>
                </c:pt>
                <c:pt idx="18" formatCode="#,##0">
                  <c:v>892</c:v>
                </c:pt>
                <c:pt idx="19" formatCode="#,##0">
                  <c:v>878</c:v>
                </c:pt>
                <c:pt idx="20" formatCode="#,##0">
                  <c:v>950</c:v>
                </c:pt>
                <c:pt idx="21" formatCode="#,##0">
                  <c:v>924</c:v>
                </c:pt>
                <c:pt idx="22" formatCode="#,##0">
                  <c:v>946</c:v>
                </c:pt>
                <c:pt idx="23" formatCode="#,##0">
                  <c:v>930</c:v>
                </c:pt>
                <c:pt idx="24" formatCode="#,##0">
                  <c:v>906</c:v>
                </c:pt>
                <c:pt idx="25" formatCode="#,##0">
                  <c:v>862</c:v>
                </c:pt>
                <c:pt idx="26" formatCode="#,##0">
                  <c:v>821</c:v>
                </c:pt>
                <c:pt idx="27" formatCode="#,##0">
                  <c:v>830</c:v>
                </c:pt>
                <c:pt idx="28" formatCode="#,##0">
                  <c:v>795</c:v>
                </c:pt>
                <c:pt idx="29" formatCode="#,##0">
                  <c:v>838</c:v>
                </c:pt>
                <c:pt idx="30" formatCode="#,##0">
                  <c:v>877</c:v>
                </c:pt>
                <c:pt idx="31" formatCode="#,##0">
                  <c:v>897</c:v>
                </c:pt>
                <c:pt idx="32" formatCode="#,##0">
                  <c:v>952</c:v>
                </c:pt>
                <c:pt idx="33" formatCode="#,##0">
                  <c:v>983</c:v>
                </c:pt>
                <c:pt idx="34" formatCode="#,##0">
                  <c:v>994</c:v>
                </c:pt>
                <c:pt idx="35" formatCode="#,##0">
                  <c:v>1005</c:v>
                </c:pt>
                <c:pt idx="36" formatCode="#,##0">
                  <c:v>995</c:v>
                </c:pt>
                <c:pt idx="37" formatCode="#,##0">
                  <c:v>963</c:v>
                </c:pt>
                <c:pt idx="38" formatCode="#,##0">
                  <c:v>975</c:v>
                </c:pt>
                <c:pt idx="39" formatCode="#,##0">
                  <c:v>973</c:v>
                </c:pt>
                <c:pt idx="40" formatCode="#,##0">
                  <c:v>1017</c:v>
                </c:pt>
                <c:pt idx="41" formatCode="#,##0">
                  <c:v>1045</c:v>
                </c:pt>
                <c:pt idx="42" formatCode="#,##0">
                  <c:v>967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Independent Institutions</c:v>
                </c:pt>
              </c:strCache>
            </c:strRef>
          </c:tx>
          <c:spPr>
            <a:ln w="25400">
              <a:noFill/>
            </a:ln>
          </c:spPr>
          <c:cat>
            <c:strRef>
              <c:f>Sheet1!$A$2:$A$58</c:f>
              <c:strCache>
                <c:ptCount val="57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</c:strCache>
            </c:strRef>
          </c:cat>
          <c:val>
            <c:numRef>
              <c:f>Sheet1!$G$2:$G$58</c:f>
              <c:numCache>
                <c:formatCode>General</c:formatCode>
                <c:ptCount val="57"/>
                <c:pt idx="6" formatCode="#,##0">
                  <c:v>42091</c:v>
                </c:pt>
                <c:pt idx="7" formatCode="#,##0">
                  <c:v>42990.5</c:v>
                </c:pt>
                <c:pt idx="8" formatCode="#,##0">
                  <c:v>43890</c:v>
                </c:pt>
                <c:pt idx="9" formatCode="#,##0">
                  <c:v>44891</c:v>
                </c:pt>
                <c:pt idx="10" formatCode="#,##0">
                  <c:v>45892</c:v>
                </c:pt>
                <c:pt idx="11" formatCode="#,##0">
                  <c:v>45281</c:v>
                </c:pt>
                <c:pt idx="12" formatCode="#,##0">
                  <c:v>44670</c:v>
                </c:pt>
                <c:pt idx="13" formatCode="#,##0">
                  <c:v>44366</c:v>
                </c:pt>
                <c:pt idx="14" formatCode="#,##0">
                  <c:v>43349</c:v>
                </c:pt>
                <c:pt idx="15" formatCode="#,##0">
                  <c:v>42826</c:v>
                </c:pt>
                <c:pt idx="16" formatCode="#,##0">
                  <c:v>41428</c:v>
                </c:pt>
                <c:pt idx="17" formatCode="#,##0">
                  <c:v>41240</c:v>
                </c:pt>
                <c:pt idx="18" formatCode="#,##0">
                  <c:v>40783</c:v>
                </c:pt>
                <c:pt idx="19" formatCode="#,##0">
                  <c:v>40913</c:v>
                </c:pt>
                <c:pt idx="20" formatCode="#,##0">
                  <c:v>40115</c:v>
                </c:pt>
                <c:pt idx="21" formatCode="#,##0">
                  <c:v>39659</c:v>
                </c:pt>
                <c:pt idx="22" formatCode="#,##0">
                  <c:v>39426</c:v>
                </c:pt>
                <c:pt idx="23" formatCode="#,##0">
                  <c:v>38550</c:v>
                </c:pt>
                <c:pt idx="24" formatCode="#,##0">
                  <c:v>39115</c:v>
                </c:pt>
                <c:pt idx="25" formatCode="#,##0">
                  <c:v>39442</c:v>
                </c:pt>
                <c:pt idx="26" formatCode="#,##0">
                  <c:v>39969</c:v>
                </c:pt>
                <c:pt idx="27" formatCode="#,##0">
                  <c:v>39953</c:v>
                </c:pt>
                <c:pt idx="28" formatCode="#,##0">
                  <c:v>40625</c:v>
                </c:pt>
                <c:pt idx="29" formatCode="#,##0">
                  <c:v>41482</c:v>
                </c:pt>
                <c:pt idx="30" formatCode="#,##0">
                  <c:v>41560</c:v>
                </c:pt>
                <c:pt idx="31" formatCode="#,##0">
                  <c:v>42170</c:v>
                </c:pt>
                <c:pt idx="32" formatCode="#,##0">
                  <c:v>42500</c:v>
                </c:pt>
                <c:pt idx="33" formatCode="#,##0">
                  <c:v>43402</c:v>
                </c:pt>
                <c:pt idx="34" formatCode="#,##0">
                  <c:v>43957</c:v>
                </c:pt>
                <c:pt idx="35" formatCode="#,##0">
                  <c:v>44836</c:v>
                </c:pt>
                <c:pt idx="36" formatCode="#,##0">
                  <c:v>45588</c:v>
                </c:pt>
                <c:pt idx="37" formatCode="#,##0">
                  <c:v>45650</c:v>
                </c:pt>
                <c:pt idx="38" formatCode="#,##0">
                  <c:v>46728</c:v>
                </c:pt>
                <c:pt idx="39" formatCode="#,##0">
                  <c:v>47915</c:v>
                </c:pt>
                <c:pt idx="40" formatCode="#,##0">
                  <c:v>50800</c:v>
                </c:pt>
                <c:pt idx="41" formatCode="#,##0">
                  <c:v>53475</c:v>
                </c:pt>
                <c:pt idx="42" formatCode="#,##0">
                  <c:v>55366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6962816"/>
        <c:axId val="136964352"/>
      </c:areaChart>
      <c:lineChart>
        <c:grouping val="standard"/>
        <c:varyColors val="0"/>
        <c:ser>
          <c:idx val="6"/>
          <c:order val="6"/>
          <c:tx>
            <c:strRef>
              <c:f>Sheet1!$H$1</c:f>
              <c:strCache>
                <c:ptCount val="1"/>
                <c:pt idx="0">
                  <c:v>Actual Public HS Grads</c:v>
                </c:pt>
              </c:strCache>
            </c:strRef>
          </c:tx>
          <c:spPr>
            <a:ln w="63500">
              <a:solidFill>
                <a:srgbClr val="FFC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strRef>
              <c:f>Sheet1!$A$2:$A$58</c:f>
              <c:strCache>
                <c:ptCount val="57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</c:strCache>
            </c:strRef>
          </c:cat>
          <c:val>
            <c:numRef>
              <c:f>Sheet1!$H$2:$H$58</c:f>
              <c:numCache>
                <c:formatCode>#,##0</c:formatCode>
                <c:ptCount val="57"/>
                <c:pt idx="0">
                  <c:v>34755</c:v>
                </c:pt>
                <c:pt idx="1">
                  <c:v>35155</c:v>
                </c:pt>
                <c:pt idx="2">
                  <c:v>37804</c:v>
                </c:pt>
                <c:pt idx="3">
                  <c:v>37871</c:v>
                </c:pt>
                <c:pt idx="4">
                  <c:v>39171</c:v>
                </c:pt>
                <c:pt idx="5">
                  <c:v>42792</c:v>
                </c:pt>
                <c:pt idx="6">
                  <c:v>40612</c:v>
                </c:pt>
                <c:pt idx="7">
                  <c:v>39485</c:v>
                </c:pt>
                <c:pt idx="8">
                  <c:v>38860</c:v>
                </c:pt>
                <c:pt idx="9">
                  <c:v>38369</c:v>
                </c:pt>
                <c:pt idx="10">
                  <c:v>37683</c:v>
                </c:pt>
                <c:pt idx="11">
                  <c:v>38369</c:v>
                </c:pt>
                <c:pt idx="12">
                  <c:v>37706</c:v>
                </c:pt>
                <c:pt idx="13">
                  <c:v>36204</c:v>
                </c:pt>
                <c:pt idx="14">
                  <c:v>33679</c:v>
                </c:pt>
                <c:pt idx="15">
                  <c:v>32126</c:v>
                </c:pt>
                <c:pt idx="16">
                  <c:v>33571</c:v>
                </c:pt>
                <c:pt idx="17">
                  <c:v>31141</c:v>
                </c:pt>
                <c:pt idx="18">
                  <c:v>32383</c:v>
                </c:pt>
                <c:pt idx="19">
                  <c:v>30862</c:v>
                </c:pt>
                <c:pt idx="20">
                  <c:v>27878</c:v>
                </c:pt>
                <c:pt idx="21">
                  <c:v>27290</c:v>
                </c:pt>
                <c:pt idx="22">
                  <c:v>27079</c:v>
                </c:pt>
                <c:pt idx="23">
                  <c:v>26799</c:v>
                </c:pt>
                <c:pt idx="24">
                  <c:v>26330</c:v>
                </c:pt>
                <c:pt idx="25">
                  <c:v>26445</c:v>
                </c:pt>
                <c:pt idx="26">
                  <c:v>26319</c:v>
                </c:pt>
                <c:pt idx="27">
                  <c:v>27029</c:v>
                </c:pt>
                <c:pt idx="28">
                  <c:v>27885</c:v>
                </c:pt>
                <c:pt idx="29">
                  <c:v>28284</c:v>
                </c:pt>
                <c:pt idx="30">
                  <c:v>31562</c:v>
                </c:pt>
                <c:pt idx="31">
                  <c:v>30388</c:v>
                </c:pt>
                <c:pt idx="32">
                  <c:v>32327</c:v>
                </c:pt>
                <c:pt idx="33">
                  <c:v>33667</c:v>
                </c:pt>
                <c:pt idx="34">
                  <c:v>34544</c:v>
                </c:pt>
                <c:pt idx="35">
                  <c:v>35466</c:v>
                </c:pt>
                <c:pt idx="36">
                  <c:v>36190</c:v>
                </c:pt>
                <c:pt idx="37">
                  <c:v>37461</c:v>
                </c:pt>
                <c:pt idx="38">
                  <c:v>38354</c:v>
                </c:pt>
                <c:pt idx="39">
                  <c:v>38266</c:v>
                </c:pt>
                <c:pt idx="40">
                  <c:v>37904</c:v>
                </c:pt>
                <c:pt idx="41">
                  <c:v>38687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Projected Public HS Grads</c:v>
                </c:pt>
              </c:strCache>
            </c:strRef>
          </c:tx>
          <c:spPr>
            <a:ln w="63500">
              <a:solidFill>
                <a:srgbClr val="FFC000"/>
              </a:solidFill>
              <a:prstDash val="sysDot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strRef>
              <c:f>Sheet1!$A$2:$A$58</c:f>
              <c:strCache>
                <c:ptCount val="57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</c:strCache>
            </c:strRef>
          </c:cat>
          <c:val>
            <c:numRef>
              <c:f>Sheet1!$I$2:$I$58</c:f>
              <c:numCache>
                <c:formatCode>General</c:formatCode>
                <c:ptCount val="57"/>
                <c:pt idx="41" formatCode="#,##0">
                  <c:v>38687</c:v>
                </c:pt>
                <c:pt idx="42" formatCode="#,##0">
                  <c:v>37405.116328761047</c:v>
                </c:pt>
                <c:pt idx="43" formatCode="#,##0">
                  <c:v>36893.832669914525</c:v>
                </c:pt>
                <c:pt idx="44" formatCode="#,##0">
                  <c:v>36032.616737971905</c:v>
                </c:pt>
                <c:pt idx="45" formatCode="#,##0">
                  <c:v>35683.494738259549</c:v>
                </c:pt>
                <c:pt idx="46" formatCode="#,##0">
                  <c:v>35851.340254587289</c:v>
                </c:pt>
                <c:pt idx="47" formatCode="#,##0">
                  <c:v>35348.82939920183</c:v>
                </c:pt>
                <c:pt idx="48" formatCode="#,##0">
                  <c:v>35085.93864917288</c:v>
                </c:pt>
                <c:pt idx="49" formatCode="#,##0">
                  <c:v>34693.478545481972</c:v>
                </c:pt>
                <c:pt idx="50" formatCode="#,##0">
                  <c:v>33798.292897872219</c:v>
                </c:pt>
                <c:pt idx="51" formatCode="#,##0">
                  <c:v>34525.058315922885</c:v>
                </c:pt>
                <c:pt idx="52" formatCode="#,##0">
                  <c:v>33576.250075883356</c:v>
                </c:pt>
                <c:pt idx="53" formatCode="#,##0">
                  <c:v>33119.517305987487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6976640"/>
        <c:axId val="136974720"/>
      </c:lineChart>
      <c:catAx>
        <c:axId val="136962816"/>
        <c:scaling>
          <c:orientation val="minMax"/>
        </c:scaling>
        <c:delete val="0"/>
        <c:axPos val="b"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36964352"/>
        <c:crosses val="autoZero"/>
        <c:auto val="1"/>
        <c:lblAlgn val="ctr"/>
        <c:lblOffset val="100"/>
        <c:noMultiLvlLbl val="0"/>
      </c:catAx>
      <c:valAx>
        <c:axId val="136964352"/>
        <c:scaling>
          <c:orientation val="minMax"/>
          <c:max val="2000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Postsecondary</a:t>
                </a:r>
                <a:r>
                  <a:rPr lang="en-US" baseline="0" dirty="0" smtClean="0"/>
                  <a:t> Headcount Enrollment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36962816"/>
        <c:crosses val="autoZero"/>
        <c:crossBetween val="between"/>
      </c:valAx>
      <c:valAx>
        <c:axId val="136974720"/>
        <c:scaling>
          <c:orientation val="minMax"/>
          <c:max val="4500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>
                    <a:solidFill>
                      <a:srgbClr val="FFC000"/>
                    </a:solidFill>
                  </a:defRPr>
                </a:pPr>
                <a:r>
                  <a:rPr lang="en-US" dirty="0" smtClean="0">
                    <a:solidFill>
                      <a:srgbClr val="FFC000"/>
                    </a:solidFill>
                  </a:rPr>
                  <a:t>Public HS Graduates</a:t>
                </a:r>
                <a:endParaRPr lang="en-US" dirty="0">
                  <a:solidFill>
                    <a:srgbClr val="FFC000"/>
                  </a:solidFill>
                </a:endParaRPr>
              </a:p>
            </c:rich>
          </c:tx>
          <c:layout/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FFC000"/>
                </a:solidFill>
              </a:defRPr>
            </a:pPr>
            <a:endParaRPr lang="en-US"/>
          </a:p>
        </c:txPr>
        <c:crossAx val="136976640"/>
        <c:crosses val="max"/>
        <c:crossBetween val="between"/>
        <c:majorUnit val="10000"/>
      </c:valAx>
      <c:catAx>
        <c:axId val="136976640"/>
        <c:scaling>
          <c:orientation val="minMax"/>
        </c:scaling>
        <c:delete val="1"/>
        <c:axPos val="b"/>
        <c:majorTickMark val="out"/>
        <c:minorTickMark val="none"/>
        <c:tickLblPos val="nextTo"/>
        <c:crossAx val="136974720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0.10101391622922135"/>
          <c:y val="0.76876646999824161"/>
          <c:w val="0.87436105643044615"/>
          <c:h val="0.21475136480763563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2786850585906217E-2"/>
          <c:y val="3.2520325203252036E-2"/>
          <c:w val="0.89691189943811944"/>
          <c:h val="0.8123477137419905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chemeClr val="tx2"/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Sheet1!$A$2:$A$18</c:f>
              <c:strCache>
                <c:ptCount val="17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80+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-5.6</c:v>
                </c:pt>
                <c:pt idx="1">
                  <c:v>-4.5</c:v>
                </c:pt>
                <c:pt idx="2">
                  <c:v>-3.8</c:v>
                </c:pt>
                <c:pt idx="3">
                  <c:v>-3.6</c:v>
                </c:pt>
                <c:pt idx="4">
                  <c:v>-3.8</c:v>
                </c:pt>
                <c:pt idx="5">
                  <c:v>-4</c:v>
                </c:pt>
                <c:pt idx="6">
                  <c:v>-3.8</c:v>
                </c:pt>
                <c:pt idx="7">
                  <c:v>-3.7</c:v>
                </c:pt>
                <c:pt idx="8">
                  <c:v>-3.5</c:v>
                </c:pt>
                <c:pt idx="9">
                  <c:v>-3</c:v>
                </c:pt>
                <c:pt idx="10">
                  <c:v>-2.8</c:v>
                </c:pt>
                <c:pt idx="11">
                  <c:v>-2.4</c:v>
                </c:pt>
                <c:pt idx="12">
                  <c:v>-2</c:v>
                </c:pt>
                <c:pt idx="13">
                  <c:v>-1.6</c:v>
                </c:pt>
                <c:pt idx="14">
                  <c:v>-1.1000000000000001</c:v>
                </c:pt>
                <c:pt idx="15">
                  <c:v>-0.7</c:v>
                </c:pt>
                <c:pt idx="16">
                  <c:v>-0.4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Sheet1!$A$2:$A$18</c:f>
              <c:strCache>
                <c:ptCount val="17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80+</c:v>
                </c:pt>
              </c:strCache>
            </c:strRef>
          </c:cat>
          <c:val>
            <c:numRef>
              <c:f>Sheet1!$C$2:$C$18</c:f>
              <c:numCache>
                <c:formatCode>General</c:formatCode>
                <c:ptCount val="17"/>
                <c:pt idx="0">
                  <c:v>5.3</c:v>
                </c:pt>
                <c:pt idx="1">
                  <c:v>4.3</c:v>
                </c:pt>
                <c:pt idx="2">
                  <c:v>3.6</c:v>
                </c:pt>
                <c:pt idx="3">
                  <c:v>3.5</c:v>
                </c:pt>
                <c:pt idx="4">
                  <c:v>3.9</c:v>
                </c:pt>
                <c:pt idx="5">
                  <c:v>4.0999999999999996</c:v>
                </c:pt>
                <c:pt idx="6">
                  <c:v>3.9</c:v>
                </c:pt>
                <c:pt idx="7">
                  <c:v>3.8</c:v>
                </c:pt>
                <c:pt idx="8">
                  <c:v>3.3</c:v>
                </c:pt>
                <c:pt idx="9">
                  <c:v>3</c:v>
                </c:pt>
                <c:pt idx="10">
                  <c:v>2.8</c:v>
                </c:pt>
                <c:pt idx="11">
                  <c:v>2.2999999999999998</c:v>
                </c:pt>
                <c:pt idx="12">
                  <c:v>2</c:v>
                </c:pt>
                <c:pt idx="13">
                  <c:v>1.8</c:v>
                </c:pt>
                <c:pt idx="14">
                  <c:v>1.1000000000000001</c:v>
                </c:pt>
                <c:pt idx="15">
                  <c:v>0.8</c:v>
                </c:pt>
                <c:pt idx="16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"/>
        <c:overlap val="100"/>
        <c:axId val="31858688"/>
        <c:axId val="31860224"/>
      </c:barChart>
      <c:catAx>
        <c:axId val="31858688"/>
        <c:scaling>
          <c:orientation val="minMax"/>
        </c:scaling>
        <c:delete val="0"/>
        <c:axPos val="l"/>
        <c:majorTickMark val="none"/>
        <c:minorTickMark val="none"/>
        <c:tickLblPos val="high"/>
        <c:txPr>
          <a:bodyPr/>
          <a:lstStyle/>
          <a:p>
            <a:pPr>
              <a:defRPr sz="1200"/>
            </a:pPr>
            <a:endParaRPr lang="en-US"/>
          </a:p>
        </c:txPr>
        <c:crossAx val="31860224"/>
        <c:crosses val="autoZero"/>
        <c:auto val="1"/>
        <c:lblAlgn val="ctr"/>
        <c:lblOffset val="100"/>
        <c:noMultiLvlLbl val="0"/>
      </c:catAx>
      <c:valAx>
        <c:axId val="31860224"/>
        <c:scaling>
          <c:orientation val="minMax"/>
          <c:max val="8"/>
          <c:min val="-8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Percent of Population</a:t>
                </a:r>
                <a:endParaRPr lang="en-US" dirty="0"/>
              </a:p>
            </c:rich>
          </c:tx>
          <c:layout/>
          <c:overlay val="0"/>
        </c:title>
        <c:numFmt formatCode="#,##0;[Red]#,##0" sourceLinked="0"/>
        <c:majorTickMark val="out"/>
        <c:minorTickMark val="none"/>
        <c:tickLblPos val="nextTo"/>
        <c:crossAx val="31858688"/>
        <c:crosses val="autoZero"/>
        <c:crossBetween val="between"/>
        <c:majorUnit val="2"/>
      </c:valAx>
      <c:spPr>
        <a:noFill/>
        <a:scene3d>
          <a:camera prst="orthographicFront"/>
          <a:lightRig rig="threePt" dir="t"/>
        </a:scene3d>
        <a:sp3d>
          <a:bevelT w="6350"/>
        </a:sp3d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04705271216098"/>
          <c:y val="4.5941035387817901E-2"/>
          <c:w val="0.66708852799650042"/>
          <c:h val="0.61334462714941385"/>
        </c:manualLayout>
      </c:layout>
      <c:areaChart>
        <c:grouping val="stacke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Community-Technical Colleges</c:v>
                </c:pt>
              </c:strCache>
            </c:strRef>
          </c:tx>
          <c:cat>
            <c:strRef>
              <c:f>Sheet1!$A$2:$A$58</c:f>
              <c:strCache>
                <c:ptCount val="57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</c:strCache>
            </c:strRef>
          </c:cat>
          <c:val>
            <c:numRef>
              <c:f>Sheet1!$B$2:$B$58</c:f>
              <c:numCache>
                <c:formatCode>General</c:formatCode>
                <c:ptCount val="57"/>
                <c:pt idx="6" formatCode="#,##0">
                  <c:v>34688</c:v>
                </c:pt>
                <c:pt idx="7" formatCode="#,##0">
                  <c:v>37484</c:v>
                </c:pt>
                <c:pt idx="8" formatCode="#,##0">
                  <c:v>40280</c:v>
                </c:pt>
                <c:pt idx="9" formatCode="#,##0">
                  <c:v>41111</c:v>
                </c:pt>
                <c:pt idx="10" formatCode="#,##0">
                  <c:v>41942</c:v>
                </c:pt>
                <c:pt idx="11" formatCode="#,##0">
                  <c:v>43195</c:v>
                </c:pt>
                <c:pt idx="12" formatCode="#,##0">
                  <c:v>44448</c:v>
                </c:pt>
                <c:pt idx="13" formatCode="#,##0">
                  <c:v>44478</c:v>
                </c:pt>
                <c:pt idx="14" formatCode="#,##0">
                  <c:v>42402</c:v>
                </c:pt>
                <c:pt idx="15" formatCode="#,##0">
                  <c:v>40746</c:v>
                </c:pt>
                <c:pt idx="16" formatCode="#,##0">
                  <c:v>39830</c:v>
                </c:pt>
                <c:pt idx="17" formatCode="#,##0">
                  <c:v>40282</c:v>
                </c:pt>
                <c:pt idx="18" formatCode="#,##0">
                  <c:v>41918</c:v>
                </c:pt>
                <c:pt idx="19" formatCode="#,##0">
                  <c:v>44270</c:v>
                </c:pt>
                <c:pt idx="20" formatCode="#,##0">
                  <c:v>44581</c:v>
                </c:pt>
                <c:pt idx="21" formatCode="#,##0">
                  <c:v>43788</c:v>
                </c:pt>
                <c:pt idx="22" formatCode="#,##0">
                  <c:v>45655</c:v>
                </c:pt>
                <c:pt idx="23" formatCode="#,##0">
                  <c:v>45542</c:v>
                </c:pt>
                <c:pt idx="24" formatCode="#,##0">
                  <c:v>44583</c:v>
                </c:pt>
                <c:pt idx="25" formatCode="#,##0">
                  <c:v>42828</c:v>
                </c:pt>
                <c:pt idx="26" formatCode="#,##0">
                  <c:v>41040</c:v>
                </c:pt>
                <c:pt idx="27" formatCode="#,##0">
                  <c:v>40326</c:v>
                </c:pt>
                <c:pt idx="28" formatCode="#,##0">
                  <c:v>39354</c:v>
                </c:pt>
                <c:pt idx="29" formatCode="#,##0">
                  <c:v>40065</c:v>
                </c:pt>
                <c:pt idx="30" formatCode="#,##0">
                  <c:v>40825</c:v>
                </c:pt>
                <c:pt idx="31" formatCode="#,##0">
                  <c:v>42642</c:v>
                </c:pt>
                <c:pt idx="32" formatCode="#,##0">
                  <c:v>44869</c:v>
                </c:pt>
                <c:pt idx="33" formatCode="#,##0">
                  <c:v>45160</c:v>
                </c:pt>
                <c:pt idx="34" formatCode="#,##0">
                  <c:v>45743</c:v>
                </c:pt>
                <c:pt idx="35" formatCode="#,##0">
                  <c:v>46227</c:v>
                </c:pt>
                <c:pt idx="36" formatCode="#,##0">
                  <c:v>46489</c:v>
                </c:pt>
                <c:pt idx="37" formatCode="#,##0">
                  <c:v>48434</c:v>
                </c:pt>
                <c:pt idx="38" formatCode="#,##0">
                  <c:v>51105</c:v>
                </c:pt>
                <c:pt idx="39" formatCode="#,##0">
                  <c:v>55112</c:v>
                </c:pt>
                <c:pt idx="40" formatCode="#,##0">
                  <c:v>58253</c:v>
                </c:pt>
                <c:pt idx="41" formatCode="#,##0">
                  <c:v>57674</c:v>
                </c:pt>
                <c:pt idx="42" formatCode="#,##0">
                  <c:v>58228</c:v>
                </c:pt>
              </c:numCache>
            </c:numRef>
          </c:val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Connecticut State Universities</c:v>
                </c:pt>
              </c:strCache>
            </c:strRef>
          </c:tx>
          <c:spPr>
            <a:solidFill>
              <a:schemeClr val="bg2">
                <a:lumMod val="25000"/>
              </a:schemeClr>
            </a:solidFill>
          </c:spPr>
          <c:cat>
            <c:strRef>
              <c:f>Sheet1!$A$2:$A$58</c:f>
              <c:strCache>
                <c:ptCount val="57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</c:strCache>
            </c:strRef>
          </c:cat>
          <c:val>
            <c:numRef>
              <c:f>Sheet1!$C$2:$C$58</c:f>
              <c:numCache>
                <c:formatCode>General</c:formatCode>
                <c:ptCount val="57"/>
                <c:pt idx="6" formatCode="#,##0">
                  <c:v>24545</c:v>
                </c:pt>
                <c:pt idx="7" formatCode="#,##0">
                  <c:v>24246</c:v>
                </c:pt>
                <c:pt idx="8" formatCode="#,##0">
                  <c:v>23947</c:v>
                </c:pt>
                <c:pt idx="9" formatCode="#,##0">
                  <c:v>24599.5</c:v>
                </c:pt>
                <c:pt idx="10" formatCode="#,##0">
                  <c:v>25252</c:v>
                </c:pt>
                <c:pt idx="11" formatCode="#,##0">
                  <c:v>25724.5</c:v>
                </c:pt>
                <c:pt idx="12" formatCode="#,##0">
                  <c:v>26197</c:v>
                </c:pt>
                <c:pt idx="13" formatCode="#,##0">
                  <c:v>27158</c:v>
                </c:pt>
                <c:pt idx="14" formatCode="#,##0">
                  <c:v>27281</c:v>
                </c:pt>
                <c:pt idx="15" formatCode="#,##0">
                  <c:v>27297</c:v>
                </c:pt>
                <c:pt idx="16" formatCode="#,##0">
                  <c:v>27465</c:v>
                </c:pt>
                <c:pt idx="17" formatCode="#,##0">
                  <c:v>28038</c:v>
                </c:pt>
                <c:pt idx="18" formatCode="#,##0">
                  <c:v>29245</c:v>
                </c:pt>
                <c:pt idx="19" formatCode="#,##0">
                  <c:v>29748</c:v>
                </c:pt>
                <c:pt idx="20" formatCode="#,##0">
                  <c:v>30025</c:v>
                </c:pt>
                <c:pt idx="21" formatCode="#,##0">
                  <c:v>29517</c:v>
                </c:pt>
                <c:pt idx="22" formatCode="#,##0">
                  <c:v>28949</c:v>
                </c:pt>
                <c:pt idx="23" formatCode="#,##0">
                  <c:v>27621</c:v>
                </c:pt>
                <c:pt idx="24" formatCode="#,##0">
                  <c:v>26396</c:v>
                </c:pt>
                <c:pt idx="25" formatCode="#,##0">
                  <c:v>26087</c:v>
                </c:pt>
                <c:pt idx="26" formatCode="#,##0">
                  <c:v>25269</c:v>
                </c:pt>
                <c:pt idx="27" formatCode="#,##0">
                  <c:v>25288</c:v>
                </c:pt>
                <c:pt idx="28" formatCode="#,##0">
                  <c:v>25415</c:v>
                </c:pt>
                <c:pt idx="29" formatCode="#,##0">
                  <c:v>26219</c:v>
                </c:pt>
                <c:pt idx="30" formatCode="#,##0">
                  <c:v>27225</c:v>
                </c:pt>
                <c:pt idx="31" formatCode="#,##0">
                  <c:v>27965</c:v>
                </c:pt>
                <c:pt idx="32" formatCode="#,##0">
                  <c:v>28228</c:v>
                </c:pt>
                <c:pt idx="33" formatCode="#,##0">
                  <c:v>27476</c:v>
                </c:pt>
                <c:pt idx="34" formatCode="#,##0">
                  <c:v>27775</c:v>
                </c:pt>
                <c:pt idx="35" formatCode="#,##0">
                  <c:v>27927</c:v>
                </c:pt>
                <c:pt idx="36" formatCode="#,##0">
                  <c:v>28503</c:v>
                </c:pt>
                <c:pt idx="37" formatCode="#,##0">
                  <c:v>28564</c:v>
                </c:pt>
                <c:pt idx="38" formatCode="#,##0">
                  <c:v>29263</c:v>
                </c:pt>
                <c:pt idx="39" formatCode="#,##0">
                  <c:v>29694</c:v>
                </c:pt>
                <c:pt idx="40" formatCode="#,##0">
                  <c:v>30122</c:v>
                </c:pt>
                <c:pt idx="41" formatCode="#,##0">
                  <c:v>29949</c:v>
                </c:pt>
                <c:pt idx="42" formatCode="#,##0">
                  <c:v>29308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Charter Oak State College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cat>
            <c:strRef>
              <c:f>Sheet1!$A$2:$A$58</c:f>
              <c:strCache>
                <c:ptCount val="57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</c:strCache>
            </c:strRef>
          </c:cat>
          <c:val>
            <c:numRef>
              <c:f>Sheet1!$D$2:$D$58</c:f>
              <c:numCache>
                <c:formatCode>General</c:formatCode>
                <c:ptCount val="57"/>
                <c:pt idx="10" formatCode="#,##0">
                  <c:v>1028</c:v>
                </c:pt>
                <c:pt idx="11" formatCode="#,##0">
                  <c:v>1058.25</c:v>
                </c:pt>
                <c:pt idx="12" formatCode="#,##0">
                  <c:v>1088.5</c:v>
                </c:pt>
                <c:pt idx="13" formatCode="#,##0">
                  <c:v>1118.75</c:v>
                </c:pt>
                <c:pt idx="14" formatCode="#,##0">
                  <c:v>1149</c:v>
                </c:pt>
                <c:pt idx="15" formatCode="#,##0">
                  <c:v>1064.25</c:v>
                </c:pt>
                <c:pt idx="16" formatCode="#,##0">
                  <c:v>979.5</c:v>
                </c:pt>
                <c:pt idx="17" formatCode="#,##0">
                  <c:v>894.75</c:v>
                </c:pt>
                <c:pt idx="18" formatCode="#,##0">
                  <c:v>810</c:v>
                </c:pt>
                <c:pt idx="19" formatCode="#,##0">
                  <c:v>847</c:v>
                </c:pt>
                <c:pt idx="20" formatCode="#,##0">
                  <c:v>884</c:v>
                </c:pt>
                <c:pt idx="21" formatCode="#,##0">
                  <c:v>987</c:v>
                </c:pt>
                <c:pt idx="22" formatCode="#,##0">
                  <c:v>1145</c:v>
                </c:pt>
                <c:pt idx="23" formatCode="#,##0">
                  <c:v>1165.5</c:v>
                </c:pt>
                <c:pt idx="24" formatCode="#,##0">
                  <c:v>1186</c:v>
                </c:pt>
                <c:pt idx="25" formatCode="#,##0">
                  <c:v>1198</c:v>
                </c:pt>
                <c:pt idx="26" formatCode="#,##0">
                  <c:v>1252</c:v>
                </c:pt>
                <c:pt idx="27" formatCode="#,##0">
                  <c:v>1232</c:v>
                </c:pt>
                <c:pt idx="28" formatCode="#,##0">
                  <c:v>1348</c:v>
                </c:pt>
                <c:pt idx="29" formatCode="#,##0">
                  <c:v>1429</c:v>
                </c:pt>
                <c:pt idx="30" formatCode="#,##0">
                  <c:v>1459</c:v>
                </c:pt>
                <c:pt idx="31" formatCode="#,##0">
                  <c:v>1496</c:v>
                </c:pt>
                <c:pt idx="32" formatCode="#,##0">
                  <c:v>1561</c:v>
                </c:pt>
                <c:pt idx="33" formatCode="#,##0">
                  <c:v>1578</c:v>
                </c:pt>
                <c:pt idx="34" formatCode="#,##0">
                  <c:v>1495</c:v>
                </c:pt>
                <c:pt idx="35" formatCode="#,##0">
                  <c:v>1902</c:v>
                </c:pt>
                <c:pt idx="36" formatCode="#,##0">
                  <c:v>1711</c:v>
                </c:pt>
                <c:pt idx="37" formatCode="#,##0">
                  <c:v>1577</c:v>
                </c:pt>
                <c:pt idx="38" formatCode="#,##0">
                  <c:v>1988</c:v>
                </c:pt>
                <c:pt idx="39" formatCode="#,##0">
                  <c:v>2079</c:v>
                </c:pt>
                <c:pt idx="40" formatCode="#,##0">
                  <c:v>2278</c:v>
                </c:pt>
                <c:pt idx="41" formatCode="#,##0">
                  <c:v>2241</c:v>
                </c:pt>
                <c:pt idx="42" formatCode="#,##0">
                  <c:v>1644</c:v>
                </c:pt>
              </c:numCache>
            </c:numRef>
          </c:val>
        </c:ser>
        <c:ser>
          <c:idx val="0"/>
          <c:order val="3"/>
          <c:tx>
            <c:strRef>
              <c:f>Sheet1!$E$1</c:f>
              <c:strCache>
                <c:ptCount val="1"/>
                <c:pt idx="0">
                  <c:v>UCONN</c:v>
                </c:pt>
              </c:strCache>
            </c:strRef>
          </c:tx>
          <c:spPr>
            <a:ln w="25400">
              <a:noFill/>
            </a:ln>
          </c:spPr>
          <c:cat>
            <c:strRef>
              <c:f>Sheet1!$A$2:$A$58</c:f>
              <c:strCache>
                <c:ptCount val="57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</c:strCache>
            </c:strRef>
          </c:cat>
          <c:val>
            <c:numRef>
              <c:f>Sheet1!$E$2:$E$58</c:f>
              <c:numCache>
                <c:formatCode>General</c:formatCode>
                <c:ptCount val="57"/>
                <c:pt idx="6" formatCode="#,##0">
                  <c:v>15568</c:v>
                </c:pt>
                <c:pt idx="7" formatCode="#,##0">
                  <c:v>15429</c:v>
                </c:pt>
                <c:pt idx="8" formatCode="#,##0">
                  <c:v>15290</c:v>
                </c:pt>
                <c:pt idx="9" formatCode="#,##0">
                  <c:v>15380.5</c:v>
                </c:pt>
                <c:pt idx="10" formatCode="#,##0">
                  <c:v>15471</c:v>
                </c:pt>
                <c:pt idx="11" formatCode="#,##0">
                  <c:v>15820.5</c:v>
                </c:pt>
                <c:pt idx="12" formatCode="#,##0">
                  <c:v>16170</c:v>
                </c:pt>
                <c:pt idx="13" formatCode="#,##0">
                  <c:v>16199</c:v>
                </c:pt>
                <c:pt idx="14" formatCode="#,##0">
                  <c:v>16292</c:v>
                </c:pt>
                <c:pt idx="15" formatCode="#,##0">
                  <c:v>16096</c:v>
                </c:pt>
                <c:pt idx="16" formatCode="#,##0">
                  <c:v>16665</c:v>
                </c:pt>
                <c:pt idx="17" formatCode="#,##0">
                  <c:v>17671</c:v>
                </c:pt>
                <c:pt idx="18" formatCode="#,##0">
                  <c:v>18224</c:v>
                </c:pt>
                <c:pt idx="19" formatCode="#,##0">
                  <c:v>18239</c:v>
                </c:pt>
                <c:pt idx="20" formatCode="#,##0">
                  <c:v>17999</c:v>
                </c:pt>
                <c:pt idx="21" formatCode="#,##0">
                  <c:v>17250</c:v>
                </c:pt>
                <c:pt idx="22" formatCode="#,##0">
                  <c:v>16407</c:v>
                </c:pt>
                <c:pt idx="23" formatCode="#,##0">
                  <c:v>15492</c:v>
                </c:pt>
                <c:pt idx="24" formatCode="#,##0">
                  <c:v>14719</c:v>
                </c:pt>
                <c:pt idx="25" formatCode="#,##0">
                  <c:v>14667</c:v>
                </c:pt>
                <c:pt idx="26" formatCode="#,##0">
                  <c:v>14454</c:v>
                </c:pt>
                <c:pt idx="27" formatCode="#,##0">
                  <c:v>14382</c:v>
                </c:pt>
                <c:pt idx="28" formatCode="#,##0">
                  <c:v>14855</c:v>
                </c:pt>
                <c:pt idx="29" formatCode="#,##0">
                  <c:v>15741</c:v>
                </c:pt>
                <c:pt idx="30" formatCode="#,##0">
                  <c:v>16681</c:v>
                </c:pt>
                <c:pt idx="31" formatCode="#,##0">
                  <c:v>17630</c:v>
                </c:pt>
                <c:pt idx="32" formatCode="#,##0">
                  <c:v>18662</c:v>
                </c:pt>
                <c:pt idx="33" formatCode="#,##0">
                  <c:v>19287</c:v>
                </c:pt>
                <c:pt idx="34" formatCode="#,##0">
                  <c:v>20151</c:v>
                </c:pt>
                <c:pt idx="35" formatCode="#,##0">
                  <c:v>20525</c:v>
                </c:pt>
                <c:pt idx="36" formatCode="#,##0">
                  <c:v>20784</c:v>
                </c:pt>
                <c:pt idx="37" formatCode="#,##0">
                  <c:v>20846</c:v>
                </c:pt>
                <c:pt idx="38" formatCode="#,##0">
                  <c:v>21372</c:v>
                </c:pt>
                <c:pt idx="39" formatCode="#,##0">
                  <c:v>21496</c:v>
                </c:pt>
                <c:pt idx="40" formatCode="#,##0">
                  <c:v>21881</c:v>
                </c:pt>
                <c:pt idx="41" formatCode="#,##0">
                  <c:v>22472</c:v>
                </c:pt>
                <c:pt idx="42" formatCode="#,##0">
                  <c:v>22301</c:v>
                </c:pt>
              </c:numCache>
            </c:numRef>
          </c:val>
        </c:ser>
        <c:ser>
          <c:idx val="1"/>
          <c:order val="4"/>
          <c:tx>
            <c:strRef>
              <c:f>Sheet1!$F$1</c:f>
              <c:strCache>
                <c:ptCount val="1"/>
                <c:pt idx="0">
                  <c:v>U.S. Coast Guard Academy</c:v>
                </c:pt>
              </c:strCache>
            </c:strRef>
          </c:tx>
          <c:spPr>
            <a:ln w="25400">
              <a:noFill/>
            </a:ln>
          </c:spPr>
          <c:cat>
            <c:strRef>
              <c:f>Sheet1!$A$2:$A$58</c:f>
              <c:strCache>
                <c:ptCount val="57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</c:strCache>
            </c:strRef>
          </c:cat>
          <c:val>
            <c:numRef>
              <c:f>Sheet1!$F$2:$F$58</c:f>
              <c:numCache>
                <c:formatCode>General</c:formatCode>
                <c:ptCount val="57"/>
                <c:pt idx="6" formatCode="#,##0">
                  <c:v>1012</c:v>
                </c:pt>
                <c:pt idx="7" formatCode="#,##0">
                  <c:v>960.5</c:v>
                </c:pt>
                <c:pt idx="8" formatCode="#,##0">
                  <c:v>909</c:v>
                </c:pt>
                <c:pt idx="9" formatCode="#,##0">
                  <c:v>907</c:v>
                </c:pt>
                <c:pt idx="10" formatCode="#,##0">
                  <c:v>905</c:v>
                </c:pt>
                <c:pt idx="11" formatCode="#,##0">
                  <c:v>922</c:v>
                </c:pt>
                <c:pt idx="12" formatCode="#,##0">
                  <c:v>939</c:v>
                </c:pt>
                <c:pt idx="13" formatCode="#,##0">
                  <c:v>898</c:v>
                </c:pt>
                <c:pt idx="14" formatCode="#,##0">
                  <c:v>785</c:v>
                </c:pt>
                <c:pt idx="15" formatCode="#,##0">
                  <c:v>757</c:v>
                </c:pt>
                <c:pt idx="16" formatCode="#,##0">
                  <c:v>762</c:v>
                </c:pt>
                <c:pt idx="17" formatCode="#,##0">
                  <c:v>856</c:v>
                </c:pt>
                <c:pt idx="18" formatCode="#,##0">
                  <c:v>892</c:v>
                </c:pt>
                <c:pt idx="19" formatCode="#,##0">
                  <c:v>878</c:v>
                </c:pt>
                <c:pt idx="20" formatCode="#,##0">
                  <c:v>950</c:v>
                </c:pt>
                <c:pt idx="21" formatCode="#,##0">
                  <c:v>924</c:v>
                </c:pt>
                <c:pt idx="22" formatCode="#,##0">
                  <c:v>946</c:v>
                </c:pt>
                <c:pt idx="23" formatCode="#,##0">
                  <c:v>930</c:v>
                </c:pt>
                <c:pt idx="24" formatCode="#,##0">
                  <c:v>906</c:v>
                </c:pt>
                <c:pt idx="25" formatCode="#,##0">
                  <c:v>862</c:v>
                </c:pt>
                <c:pt idx="26" formatCode="#,##0">
                  <c:v>821</c:v>
                </c:pt>
                <c:pt idx="27" formatCode="#,##0">
                  <c:v>830</c:v>
                </c:pt>
                <c:pt idx="28" formatCode="#,##0">
                  <c:v>795</c:v>
                </c:pt>
                <c:pt idx="29" formatCode="#,##0">
                  <c:v>838</c:v>
                </c:pt>
                <c:pt idx="30" formatCode="#,##0">
                  <c:v>877</c:v>
                </c:pt>
                <c:pt idx="31" formatCode="#,##0">
                  <c:v>897</c:v>
                </c:pt>
                <c:pt idx="32" formatCode="#,##0">
                  <c:v>952</c:v>
                </c:pt>
                <c:pt idx="33" formatCode="#,##0">
                  <c:v>983</c:v>
                </c:pt>
                <c:pt idx="34" formatCode="#,##0">
                  <c:v>994</c:v>
                </c:pt>
                <c:pt idx="35" formatCode="#,##0">
                  <c:v>1005</c:v>
                </c:pt>
                <c:pt idx="36" formatCode="#,##0">
                  <c:v>995</c:v>
                </c:pt>
                <c:pt idx="37" formatCode="#,##0">
                  <c:v>963</c:v>
                </c:pt>
                <c:pt idx="38" formatCode="#,##0">
                  <c:v>975</c:v>
                </c:pt>
                <c:pt idx="39" formatCode="#,##0">
                  <c:v>973</c:v>
                </c:pt>
                <c:pt idx="40" formatCode="#,##0">
                  <c:v>1017</c:v>
                </c:pt>
                <c:pt idx="41" formatCode="#,##0">
                  <c:v>1045</c:v>
                </c:pt>
                <c:pt idx="42" formatCode="#,##0">
                  <c:v>967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Independent Institutions</c:v>
                </c:pt>
              </c:strCache>
            </c:strRef>
          </c:tx>
          <c:spPr>
            <a:ln w="25400">
              <a:noFill/>
            </a:ln>
          </c:spPr>
          <c:cat>
            <c:strRef>
              <c:f>Sheet1!$A$2:$A$58</c:f>
              <c:strCache>
                <c:ptCount val="57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</c:strCache>
            </c:strRef>
          </c:cat>
          <c:val>
            <c:numRef>
              <c:f>Sheet1!$G$2:$G$58</c:f>
              <c:numCache>
                <c:formatCode>General</c:formatCode>
                <c:ptCount val="57"/>
                <c:pt idx="6" formatCode="#,##0">
                  <c:v>42091</c:v>
                </c:pt>
                <c:pt idx="7" formatCode="#,##0">
                  <c:v>42990.5</c:v>
                </c:pt>
                <c:pt idx="8" formatCode="#,##0">
                  <c:v>43890</c:v>
                </c:pt>
                <c:pt idx="9" formatCode="#,##0">
                  <c:v>44891</c:v>
                </c:pt>
                <c:pt idx="10" formatCode="#,##0">
                  <c:v>45892</c:v>
                </c:pt>
                <c:pt idx="11" formatCode="#,##0">
                  <c:v>45281</c:v>
                </c:pt>
                <c:pt idx="12" formatCode="#,##0">
                  <c:v>44670</c:v>
                </c:pt>
                <c:pt idx="13" formatCode="#,##0">
                  <c:v>44366</c:v>
                </c:pt>
                <c:pt idx="14" formatCode="#,##0">
                  <c:v>43349</c:v>
                </c:pt>
                <c:pt idx="15" formatCode="#,##0">
                  <c:v>42826</c:v>
                </c:pt>
                <c:pt idx="16" formatCode="#,##0">
                  <c:v>41428</c:v>
                </c:pt>
                <c:pt idx="17" formatCode="#,##0">
                  <c:v>41240</c:v>
                </c:pt>
                <c:pt idx="18" formatCode="#,##0">
                  <c:v>40783</c:v>
                </c:pt>
                <c:pt idx="19" formatCode="#,##0">
                  <c:v>40913</c:v>
                </c:pt>
                <c:pt idx="20" formatCode="#,##0">
                  <c:v>40115</c:v>
                </c:pt>
                <c:pt idx="21" formatCode="#,##0">
                  <c:v>39659</c:v>
                </c:pt>
                <c:pt idx="22" formatCode="#,##0">
                  <c:v>39426</c:v>
                </c:pt>
                <c:pt idx="23" formatCode="#,##0">
                  <c:v>38550</c:v>
                </c:pt>
                <c:pt idx="24" formatCode="#,##0">
                  <c:v>39115</c:v>
                </c:pt>
                <c:pt idx="25" formatCode="#,##0">
                  <c:v>39442</c:v>
                </c:pt>
                <c:pt idx="26" formatCode="#,##0">
                  <c:v>39969</c:v>
                </c:pt>
                <c:pt idx="27" formatCode="#,##0">
                  <c:v>39953</c:v>
                </c:pt>
                <c:pt idx="28" formatCode="#,##0">
                  <c:v>40625</c:v>
                </c:pt>
                <c:pt idx="29" formatCode="#,##0">
                  <c:v>41482</c:v>
                </c:pt>
                <c:pt idx="30" formatCode="#,##0">
                  <c:v>41560</c:v>
                </c:pt>
                <c:pt idx="31" formatCode="#,##0">
                  <c:v>42170</c:v>
                </c:pt>
                <c:pt idx="32" formatCode="#,##0">
                  <c:v>42500</c:v>
                </c:pt>
                <c:pt idx="33" formatCode="#,##0">
                  <c:v>43402</c:v>
                </c:pt>
                <c:pt idx="34" formatCode="#,##0">
                  <c:v>43957</c:v>
                </c:pt>
                <c:pt idx="35" formatCode="#,##0">
                  <c:v>44836</c:v>
                </c:pt>
                <c:pt idx="36" formatCode="#,##0">
                  <c:v>45588</c:v>
                </c:pt>
                <c:pt idx="37" formatCode="#,##0">
                  <c:v>45650</c:v>
                </c:pt>
                <c:pt idx="38" formatCode="#,##0">
                  <c:v>46728</c:v>
                </c:pt>
                <c:pt idx="39" formatCode="#,##0">
                  <c:v>47915</c:v>
                </c:pt>
                <c:pt idx="40" formatCode="#,##0">
                  <c:v>50800</c:v>
                </c:pt>
                <c:pt idx="41" formatCode="#,##0">
                  <c:v>53475</c:v>
                </c:pt>
                <c:pt idx="42" formatCode="#,##0">
                  <c:v>55366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7538176"/>
        <c:axId val="137552256"/>
      </c:areaChart>
      <c:lineChart>
        <c:grouping val="standard"/>
        <c:varyColors val="0"/>
        <c:ser>
          <c:idx val="6"/>
          <c:order val="6"/>
          <c:tx>
            <c:strRef>
              <c:f>Sheet1!$H$1</c:f>
              <c:strCache>
                <c:ptCount val="1"/>
                <c:pt idx="0">
                  <c:v>Actual Public HS Grads</c:v>
                </c:pt>
              </c:strCache>
            </c:strRef>
          </c:tx>
          <c:spPr>
            <a:ln w="63500">
              <a:solidFill>
                <a:srgbClr val="FFC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strRef>
              <c:f>Sheet1!$A$2:$A$58</c:f>
              <c:strCache>
                <c:ptCount val="57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</c:strCache>
            </c:strRef>
          </c:cat>
          <c:val>
            <c:numRef>
              <c:f>Sheet1!$H$2:$H$58</c:f>
              <c:numCache>
                <c:formatCode>General</c:formatCode>
                <c:ptCount val="57"/>
                <c:pt idx="3" formatCode="#,##0">
                  <c:v>34755</c:v>
                </c:pt>
                <c:pt idx="4" formatCode="#,##0">
                  <c:v>35155</c:v>
                </c:pt>
                <c:pt idx="5" formatCode="#,##0">
                  <c:v>37804</c:v>
                </c:pt>
                <c:pt idx="6" formatCode="#,##0">
                  <c:v>37871</c:v>
                </c:pt>
                <c:pt idx="7" formatCode="#,##0">
                  <c:v>39171</c:v>
                </c:pt>
                <c:pt idx="8" formatCode="#,##0">
                  <c:v>42792</c:v>
                </c:pt>
                <c:pt idx="9" formatCode="#,##0">
                  <c:v>40612</c:v>
                </c:pt>
                <c:pt idx="10" formatCode="#,##0">
                  <c:v>39485</c:v>
                </c:pt>
                <c:pt idx="11" formatCode="#,##0">
                  <c:v>38860</c:v>
                </c:pt>
                <c:pt idx="12" formatCode="#,##0">
                  <c:v>38369</c:v>
                </c:pt>
                <c:pt idx="13" formatCode="#,##0">
                  <c:v>37683</c:v>
                </c:pt>
                <c:pt idx="14" formatCode="#,##0">
                  <c:v>38369</c:v>
                </c:pt>
                <c:pt idx="15" formatCode="#,##0">
                  <c:v>37706</c:v>
                </c:pt>
                <c:pt idx="16" formatCode="#,##0">
                  <c:v>36204</c:v>
                </c:pt>
                <c:pt idx="17" formatCode="#,##0">
                  <c:v>33679</c:v>
                </c:pt>
                <c:pt idx="18" formatCode="#,##0">
                  <c:v>32126</c:v>
                </c:pt>
                <c:pt idx="19" formatCode="#,##0">
                  <c:v>33571</c:v>
                </c:pt>
                <c:pt idx="20" formatCode="#,##0">
                  <c:v>31141</c:v>
                </c:pt>
                <c:pt idx="21" formatCode="#,##0">
                  <c:v>32383</c:v>
                </c:pt>
                <c:pt idx="22" formatCode="#,##0">
                  <c:v>30862</c:v>
                </c:pt>
                <c:pt idx="23" formatCode="#,##0">
                  <c:v>27878</c:v>
                </c:pt>
                <c:pt idx="24" formatCode="#,##0">
                  <c:v>27290</c:v>
                </c:pt>
                <c:pt idx="25" formatCode="#,##0">
                  <c:v>27079</c:v>
                </c:pt>
                <c:pt idx="26" formatCode="#,##0">
                  <c:v>26799</c:v>
                </c:pt>
                <c:pt idx="27" formatCode="#,##0">
                  <c:v>26330</c:v>
                </c:pt>
                <c:pt idx="28" formatCode="#,##0">
                  <c:v>26445</c:v>
                </c:pt>
                <c:pt idx="29" formatCode="#,##0">
                  <c:v>26319</c:v>
                </c:pt>
                <c:pt idx="30" formatCode="#,##0">
                  <c:v>27029</c:v>
                </c:pt>
                <c:pt idx="31" formatCode="#,##0">
                  <c:v>27885</c:v>
                </c:pt>
                <c:pt idx="32" formatCode="#,##0">
                  <c:v>28284</c:v>
                </c:pt>
                <c:pt idx="33" formatCode="#,##0">
                  <c:v>31562</c:v>
                </c:pt>
                <c:pt idx="34" formatCode="#,##0">
                  <c:v>30388</c:v>
                </c:pt>
                <c:pt idx="35" formatCode="#,##0">
                  <c:v>32327</c:v>
                </c:pt>
                <c:pt idx="36" formatCode="#,##0">
                  <c:v>33667</c:v>
                </c:pt>
                <c:pt idx="37" formatCode="#,##0">
                  <c:v>34544</c:v>
                </c:pt>
                <c:pt idx="38" formatCode="#,##0">
                  <c:v>35466</c:v>
                </c:pt>
                <c:pt idx="39" formatCode="#,##0">
                  <c:v>36190</c:v>
                </c:pt>
                <c:pt idx="40" formatCode="#,##0">
                  <c:v>37461</c:v>
                </c:pt>
                <c:pt idx="41" formatCode="#,##0">
                  <c:v>38354</c:v>
                </c:pt>
                <c:pt idx="42" formatCode="#,##0">
                  <c:v>38266</c:v>
                </c:pt>
                <c:pt idx="43" formatCode="#,##0">
                  <c:v>37904</c:v>
                </c:pt>
                <c:pt idx="44" formatCode="#,##0">
                  <c:v>38687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Projected Public HS Grads</c:v>
                </c:pt>
              </c:strCache>
            </c:strRef>
          </c:tx>
          <c:spPr>
            <a:ln w="63500">
              <a:solidFill>
                <a:srgbClr val="FFC000"/>
              </a:solidFill>
              <a:prstDash val="sysDot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strRef>
              <c:f>Sheet1!$A$2:$A$58</c:f>
              <c:strCache>
                <c:ptCount val="57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</c:strCache>
            </c:strRef>
          </c:cat>
          <c:val>
            <c:numRef>
              <c:f>Sheet1!$I$2:$I$58</c:f>
              <c:numCache>
                <c:formatCode>General</c:formatCode>
                <c:ptCount val="57"/>
                <c:pt idx="44" formatCode="#,##0">
                  <c:v>38687</c:v>
                </c:pt>
                <c:pt idx="45" formatCode="#,##0">
                  <c:v>37405.116328761047</c:v>
                </c:pt>
                <c:pt idx="46" formatCode="#,##0">
                  <c:v>36893.832669914525</c:v>
                </c:pt>
                <c:pt idx="47" formatCode="#,##0">
                  <c:v>36032.616737971905</c:v>
                </c:pt>
                <c:pt idx="48" formatCode="#,##0">
                  <c:v>35683.494738259549</c:v>
                </c:pt>
                <c:pt idx="49" formatCode="#,##0">
                  <c:v>35851.340254587289</c:v>
                </c:pt>
                <c:pt idx="50" formatCode="#,##0">
                  <c:v>35348.82939920183</c:v>
                </c:pt>
                <c:pt idx="51" formatCode="#,##0">
                  <c:v>35085.93864917288</c:v>
                </c:pt>
                <c:pt idx="52" formatCode="#,##0">
                  <c:v>34693.478545481972</c:v>
                </c:pt>
                <c:pt idx="53" formatCode="#,##0">
                  <c:v>33798.292897872219</c:v>
                </c:pt>
                <c:pt idx="54" formatCode="#,##0">
                  <c:v>34525.058315922885</c:v>
                </c:pt>
                <c:pt idx="55" formatCode="#,##0">
                  <c:v>33576.250075883356</c:v>
                </c:pt>
                <c:pt idx="56" formatCode="#,##0">
                  <c:v>33119.517305987487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7556352"/>
        <c:axId val="137554176"/>
      </c:lineChart>
      <c:catAx>
        <c:axId val="137538176"/>
        <c:scaling>
          <c:orientation val="minMax"/>
        </c:scaling>
        <c:delete val="0"/>
        <c:axPos val="b"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37552256"/>
        <c:crosses val="autoZero"/>
        <c:auto val="1"/>
        <c:lblAlgn val="ctr"/>
        <c:lblOffset val="100"/>
        <c:noMultiLvlLbl val="0"/>
      </c:catAx>
      <c:valAx>
        <c:axId val="137552256"/>
        <c:scaling>
          <c:orientation val="minMax"/>
          <c:max val="2000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Postsecondary</a:t>
                </a:r>
                <a:r>
                  <a:rPr lang="en-US" baseline="0" dirty="0" smtClean="0"/>
                  <a:t> Headcount Enrollment</a:t>
                </a:r>
                <a:endParaRPr lang="en-US" dirty="0"/>
              </a:p>
            </c:rich>
          </c:tx>
          <c:layout/>
          <c:overlay val="0"/>
        </c:title>
        <c:numFmt formatCode="#,##0" sourceLinked="0"/>
        <c:majorTickMark val="out"/>
        <c:minorTickMark val="none"/>
        <c:tickLblPos val="nextTo"/>
        <c:crossAx val="137538176"/>
        <c:crosses val="autoZero"/>
        <c:crossBetween val="between"/>
      </c:valAx>
      <c:valAx>
        <c:axId val="137554176"/>
        <c:scaling>
          <c:orientation val="minMax"/>
          <c:max val="4500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>
                    <a:solidFill>
                      <a:srgbClr val="FFC000"/>
                    </a:solidFill>
                  </a:defRPr>
                </a:pPr>
                <a:r>
                  <a:rPr lang="en-US" dirty="0" smtClean="0">
                    <a:solidFill>
                      <a:srgbClr val="FFC000"/>
                    </a:solidFill>
                  </a:rPr>
                  <a:t>Public HS Graduates</a:t>
                </a:r>
                <a:endParaRPr lang="en-US" dirty="0">
                  <a:solidFill>
                    <a:srgbClr val="FFC000"/>
                  </a:solidFill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FFC000"/>
                </a:solidFill>
              </a:defRPr>
            </a:pPr>
            <a:endParaRPr lang="en-US"/>
          </a:p>
        </c:txPr>
        <c:crossAx val="137556352"/>
        <c:crosses val="max"/>
        <c:crossBetween val="between"/>
        <c:majorUnit val="10000"/>
      </c:valAx>
      <c:catAx>
        <c:axId val="137556352"/>
        <c:scaling>
          <c:orientation val="minMax"/>
        </c:scaling>
        <c:delete val="1"/>
        <c:axPos val="b"/>
        <c:majorTickMark val="out"/>
        <c:minorTickMark val="none"/>
        <c:tickLblPos val="nextTo"/>
        <c:crossAx val="137554176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0.10101391622922135"/>
          <c:y val="0.76876646999824161"/>
          <c:w val="0.87436105643044615"/>
          <c:h val="0.21475136480763563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04705271216098"/>
          <c:y val="4.5941035387817901E-2"/>
          <c:w val="0.66708852799650042"/>
          <c:h val="0.61334462714941385"/>
        </c:manualLayout>
      </c:layout>
      <c:areaChart>
        <c:grouping val="stacke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Actual Full-Time Undergraduate Enrollment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cat>
            <c:strRef>
              <c:f>Sheet1!$A$2:$A$58</c:f>
              <c:strCache>
                <c:ptCount val="57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</c:strCache>
            </c:strRef>
          </c:cat>
          <c:val>
            <c:numRef>
              <c:f>Sheet1!$B$2:$B$58</c:f>
              <c:numCache>
                <c:formatCode>General</c:formatCode>
                <c:ptCount val="57"/>
                <c:pt idx="6" formatCode="#,##0">
                  <c:v>78151</c:v>
                </c:pt>
                <c:pt idx="7" formatCode="#,##0">
                  <c:v>76843</c:v>
                </c:pt>
                <c:pt idx="8" formatCode="#,##0">
                  <c:v>75535</c:v>
                </c:pt>
                <c:pt idx="9" formatCode="#,##0">
                  <c:v>76260.5</c:v>
                </c:pt>
                <c:pt idx="10" formatCode="#,##0">
                  <c:v>76986</c:v>
                </c:pt>
                <c:pt idx="11" formatCode="#,##0">
                  <c:v>76582</c:v>
                </c:pt>
                <c:pt idx="12" formatCode="#,##0">
                  <c:v>76178</c:v>
                </c:pt>
                <c:pt idx="13" formatCode="#,##0">
                  <c:v>76082</c:v>
                </c:pt>
                <c:pt idx="14" formatCode="#,##0">
                  <c:v>74398</c:v>
                </c:pt>
                <c:pt idx="15" formatCode="#,##0">
                  <c:v>72503</c:v>
                </c:pt>
                <c:pt idx="16" formatCode="#,##0">
                  <c:v>70533</c:v>
                </c:pt>
                <c:pt idx="17" formatCode="#,##0">
                  <c:v>71405</c:v>
                </c:pt>
                <c:pt idx="18" formatCode="#,##0">
                  <c:v>72638</c:v>
                </c:pt>
                <c:pt idx="19" formatCode="#,##0">
                  <c:v>73536</c:v>
                </c:pt>
                <c:pt idx="20" formatCode="#,##0">
                  <c:v>73579</c:v>
                </c:pt>
                <c:pt idx="21" formatCode="#,##0">
                  <c:v>72385</c:v>
                </c:pt>
                <c:pt idx="22" formatCode="#,##0">
                  <c:v>71022</c:v>
                </c:pt>
                <c:pt idx="23" formatCode="#,##0">
                  <c:v>69813</c:v>
                </c:pt>
                <c:pt idx="24" formatCode="#,##0">
                  <c:v>69219</c:v>
                </c:pt>
                <c:pt idx="25" formatCode="#,##0">
                  <c:v>69238</c:v>
                </c:pt>
                <c:pt idx="26" formatCode="#,##0">
                  <c:v>69777</c:v>
                </c:pt>
                <c:pt idx="27" formatCode="#,##0">
                  <c:v>69999</c:v>
                </c:pt>
                <c:pt idx="28" formatCode="#,##0">
                  <c:v>72170</c:v>
                </c:pt>
                <c:pt idx="29" formatCode="#,##0">
                  <c:v>76095</c:v>
                </c:pt>
                <c:pt idx="30" formatCode="#,##0">
                  <c:v>78977</c:v>
                </c:pt>
                <c:pt idx="31" formatCode="#,##0">
                  <c:v>82778</c:v>
                </c:pt>
                <c:pt idx="32" formatCode="#,##0">
                  <c:v>86449</c:v>
                </c:pt>
                <c:pt idx="33" formatCode="#,##0">
                  <c:v>89315</c:v>
                </c:pt>
                <c:pt idx="34" formatCode="#,##0">
                  <c:v>92618</c:v>
                </c:pt>
                <c:pt idx="35" formatCode="#,##0">
                  <c:v>94951</c:v>
                </c:pt>
                <c:pt idx="36" formatCode="#,##0">
                  <c:v>96949</c:v>
                </c:pt>
                <c:pt idx="37" formatCode="#,##0">
                  <c:v>99560</c:v>
                </c:pt>
                <c:pt idx="38" formatCode="#,##0">
                  <c:v>103575</c:v>
                </c:pt>
                <c:pt idx="39" formatCode="#,##0">
                  <c:v>106586</c:v>
                </c:pt>
                <c:pt idx="40" formatCode="#,##0">
                  <c:v>109519</c:v>
                </c:pt>
                <c:pt idx="41" formatCode="#,##0">
                  <c:v>109312</c:v>
                </c:pt>
                <c:pt idx="42" formatCode="#,##0">
                  <c:v>108565</c:v>
                </c:pt>
              </c:numCache>
            </c:numRef>
          </c:val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Actual Part-Time Undergraduate Enrollment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cat>
            <c:strRef>
              <c:f>Sheet1!$A$2:$A$58</c:f>
              <c:strCache>
                <c:ptCount val="57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</c:strCache>
            </c:strRef>
          </c:cat>
          <c:val>
            <c:numRef>
              <c:f>Sheet1!$C$2:$C$58</c:f>
              <c:numCache>
                <c:formatCode>General</c:formatCode>
                <c:ptCount val="57"/>
                <c:pt idx="6" formatCode="#,##0">
                  <c:v>39753</c:v>
                </c:pt>
                <c:pt idx="7" formatCode="#,##0">
                  <c:v>44267</c:v>
                </c:pt>
                <c:pt idx="8" formatCode="#,##0">
                  <c:v>48781</c:v>
                </c:pt>
                <c:pt idx="9" formatCode="#,##0">
                  <c:v>51142.5</c:v>
                </c:pt>
                <c:pt idx="10" formatCode="#,##0">
                  <c:v>53504</c:v>
                </c:pt>
                <c:pt idx="11" formatCode="#,##0">
                  <c:v>54875</c:v>
                </c:pt>
                <c:pt idx="12" formatCode="#,##0">
                  <c:v>56246</c:v>
                </c:pt>
                <c:pt idx="13" formatCode="#,##0">
                  <c:v>57017</c:v>
                </c:pt>
                <c:pt idx="14" formatCode="#,##0">
                  <c:v>56860</c:v>
                </c:pt>
                <c:pt idx="15" formatCode="#,##0">
                  <c:v>55219</c:v>
                </c:pt>
                <c:pt idx="16" formatCode="#,##0">
                  <c:v>55617</c:v>
                </c:pt>
                <c:pt idx="17" formatCode="#,##0">
                  <c:v>56682</c:v>
                </c:pt>
                <c:pt idx="18" formatCode="#,##0">
                  <c:v>59234</c:v>
                </c:pt>
                <c:pt idx="19" formatCode="#,##0">
                  <c:v>60512</c:v>
                </c:pt>
                <c:pt idx="20" formatCode="#,##0">
                  <c:v>60975</c:v>
                </c:pt>
                <c:pt idx="21" formatCode="#,##0">
                  <c:v>59740</c:v>
                </c:pt>
                <c:pt idx="22" formatCode="#,##0">
                  <c:v>61506</c:v>
                </c:pt>
                <c:pt idx="23" formatCode="#,##0">
                  <c:v>58322</c:v>
                </c:pt>
                <c:pt idx="24" formatCode="#,##0">
                  <c:v>57686</c:v>
                </c:pt>
                <c:pt idx="25" formatCode="#,##0">
                  <c:v>55846</c:v>
                </c:pt>
                <c:pt idx="26" formatCode="#,##0">
                  <c:v>53028</c:v>
                </c:pt>
                <c:pt idx="27" formatCode="#,##0">
                  <c:v>52012</c:v>
                </c:pt>
                <c:pt idx="28" formatCode="#,##0">
                  <c:v>50222</c:v>
                </c:pt>
                <c:pt idx="29" formatCode="#,##0">
                  <c:v>49679</c:v>
                </c:pt>
                <c:pt idx="30" formatCode="#,##0">
                  <c:v>49650</c:v>
                </c:pt>
                <c:pt idx="31" formatCode="#,##0">
                  <c:v>50022</c:v>
                </c:pt>
                <c:pt idx="32" formatCode="#,##0">
                  <c:v>50323</c:v>
                </c:pt>
                <c:pt idx="33" formatCode="#,##0">
                  <c:v>48571</c:v>
                </c:pt>
                <c:pt idx="34" formatCode="#,##0">
                  <c:v>47497</c:v>
                </c:pt>
                <c:pt idx="35" formatCode="#,##0">
                  <c:v>47471</c:v>
                </c:pt>
                <c:pt idx="36" formatCode="#,##0">
                  <c:v>47121</c:v>
                </c:pt>
                <c:pt idx="37" formatCode="#,##0">
                  <c:v>46474</c:v>
                </c:pt>
                <c:pt idx="38" formatCode="#,##0">
                  <c:v>47856</c:v>
                </c:pt>
                <c:pt idx="39" formatCode="#,##0">
                  <c:v>50683</c:v>
                </c:pt>
                <c:pt idx="40" formatCode="#,##0">
                  <c:v>54832</c:v>
                </c:pt>
                <c:pt idx="41" formatCode="#,##0">
                  <c:v>57544</c:v>
                </c:pt>
                <c:pt idx="42" formatCode="#,##0">
                  <c:v>59249</c:v>
                </c:pt>
              </c:numCache>
            </c:numRef>
          </c:val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Projected FT &amp; PT Undergraduate Enrollment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 w="25400">
              <a:noFill/>
            </a:ln>
          </c:spPr>
          <c:cat>
            <c:strRef>
              <c:f>Sheet1!$A$2:$A$58</c:f>
              <c:strCache>
                <c:ptCount val="57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</c:strCache>
            </c:strRef>
          </c:cat>
          <c:val>
            <c:numRef>
              <c:f>Sheet1!$D$2:$D$58</c:f>
              <c:numCache>
                <c:formatCode>General</c:formatCode>
                <c:ptCount val="57"/>
                <c:pt idx="43" formatCode="#,##0">
                  <c:v>166226.46359692677</c:v>
                </c:pt>
                <c:pt idx="44" formatCode="#,##0">
                  <c:v>169660.27852401609</c:v>
                </c:pt>
                <c:pt idx="45" formatCode="#,##0">
                  <c:v>164038.6293731957</c:v>
                </c:pt>
                <c:pt idx="46" formatCode="#,##0">
                  <c:v>161796.41550381636</c:v>
                </c:pt>
                <c:pt idx="47" formatCode="#,##0">
                  <c:v>158019.58776109386</c:v>
                </c:pt>
                <c:pt idx="48" formatCode="#,##0">
                  <c:v>156488.52730900247</c:v>
                </c:pt>
                <c:pt idx="49" formatCode="#,##0">
                  <c:v>157224.60705282266</c:v>
                </c:pt>
                <c:pt idx="50" formatCode="#,##0">
                  <c:v>155020.86595927601</c:v>
                </c:pt>
                <c:pt idx="51" formatCode="#,##0">
                  <c:v>153867.96917556832</c:v>
                </c:pt>
                <c:pt idx="52" formatCode="#,##0">
                  <c:v>152146.85121600144</c:v>
                </c:pt>
                <c:pt idx="53" formatCode="#,##0">
                  <c:v>148221.05065498166</c:v>
                </c:pt>
                <c:pt idx="54" formatCode="#,##0">
                  <c:v>151408.25109047935</c:v>
                </c:pt>
                <c:pt idx="55" formatCode="#,##0">
                  <c:v>147247.29081258268</c:v>
                </c:pt>
                <c:pt idx="56" formatCode="#,##0">
                  <c:v>145244.30766704082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7215360"/>
        <c:axId val="137221248"/>
      </c:areaChart>
      <c:catAx>
        <c:axId val="137215360"/>
        <c:scaling>
          <c:orientation val="minMax"/>
        </c:scaling>
        <c:delete val="0"/>
        <c:axPos val="b"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37221248"/>
        <c:crosses val="autoZero"/>
        <c:auto val="1"/>
        <c:lblAlgn val="ctr"/>
        <c:lblOffset val="100"/>
        <c:noMultiLvlLbl val="0"/>
      </c:catAx>
      <c:valAx>
        <c:axId val="137221248"/>
        <c:scaling>
          <c:orientation val="minMax"/>
          <c:max val="2000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Postsecondary</a:t>
                </a:r>
                <a:r>
                  <a:rPr lang="en-US" baseline="0" dirty="0" smtClean="0"/>
                  <a:t> Headcount Enrollment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37215360"/>
        <c:crosses val="autoZero"/>
        <c:crossBetween val="midCat"/>
        <c:majorUnit val="50000"/>
      </c:valAx>
    </c:plotArea>
    <c:legend>
      <c:legendPos val="b"/>
      <c:layout>
        <c:manualLayout>
          <c:xMode val="edge"/>
          <c:yMode val="edge"/>
          <c:x val="0.10101391622922135"/>
          <c:y val="0.76876646999824161"/>
          <c:w val="0.7114860837707786"/>
          <c:h val="0.20305746327364785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04705271216098"/>
          <c:y val="4.5941035387817901E-2"/>
          <c:w val="0.66708852799650042"/>
          <c:h val="0.61334462714941385"/>
        </c:manualLayout>
      </c:layout>
      <c:areaChart>
        <c:grouping val="standar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Actual Undergraduate FTE Enrollment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cat>
            <c:strRef>
              <c:f>Sheet1!$A$2:$A$58</c:f>
              <c:strCache>
                <c:ptCount val="57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</c:strCache>
            </c:strRef>
          </c:cat>
          <c:val>
            <c:numRef>
              <c:f>Sheet1!$B$2:$B$58</c:f>
              <c:numCache>
                <c:formatCode>General</c:formatCode>
                <c:ptCount val="57"/>
                <c:pt idx="6" formatCode="#,##0">
                  <c:v>91402</c:v>
                </c:pt>
                <c:pt idx="7" formatCode="#,##0">
                  <c:v>91598.666666666672</c:v>
                </c:pt>
                <c:pt idx="8" formatCode="#,##0">
                  <c:v>91795.333333333328</c:v>
                </c:pt>
                <c:pt idx="9" formatCode="#,##0">
                  <c:v>93308</c:v>
                </c:pt>
                <c:pt idx="10" formatCode="#,##0">
                  <c:v>94820.666666666672</c:v>
                </c:pt>
                <c:pt idx="11" formatCode="#,##0">
                  <c:v>94873.666666666672</c:v>
                </c:pt>
                <c:pt idx="12" formatCode="#,##0">
                  <c:v>94926.666666666672</c:v>
                </c:pt>
                <c:pt idx="13" formatCode="#,##0">
                  <c:v>95087.666666666672</c:v>
                </c:pt>
                <c:pt idx="14" formatCode="#,##0">
                  <c:v>93351.333333333328</c:v>
                </c:pt>
                <c:pt idx="15" formatCode="#,##0">
                  <c:v>90909.333333333328</c:v>
                </c:pt>
                <c:pt idx="16" formatCode="#,##0">
                  <c:v>89072</c:v>
                </c:pt>
                <c:pt idx="17" formatCode="#,##0">
                  <c:v>90299</c:v>
                </c:pt>
                <c:pt idx="18" formatCode="#,##0">
                  <c:v>92382.666666666672</c:v>
                </c:pt>
                <c:pt idx="19" formatCode="#,##0">
                  <c:v>93706.666666666672</c:v>
                </c:pt>
                <c:pt idx="20" formatCode="#,##0">
                  <c:v>93904</c:v>
                </c:pt>
                <c:pt idx="21" formatCode="#,##0">
                  <c:v>92298.333333333328</c:v>
                </c:pt>
                <c:pt idx="22" formatCode="#,##0">
                  <c:v>91524</c:v>
                </c:pt>
                <c:pt idx="23" formatCode="#,##0">
                  <c:v>89253.666666666672</c:v>
                </c:pt>
                <c:pt idx="24" formatCode="#,##0">
                  <c:v>88447.666666666672</c:v>
                </c:pt>
                <c:pt idx="25" formatCode="#,##0">
                  <c:v>87853.333333333328</c:v>
                </c:pt>
                <c:pt idx="26" formatCode="#,##0">
                  <c:v>87453</c:v>
                </c:pt>
                <c:pt idx="27" formatCode="#,##0">
                  <c:v>87336.333333333328</c:v>
                </c:pt>
                <c:pt idx="28" formatCode="#,##0">
                  <c:v>88910.666666666672</c:v>
                </c:pt>
                <c:pt idx="29" formatCode="#,##0">
                  <c:v>92654.666666666672</c:v>
                </c:pt>
                <c:pt idx="30" formatCode="#,##0">
                  <c:v>95527</c:v>
                </c:pt>
                <c:pt idx="31" formatCode="#,##0">
                  <c:v>99452</c:v>
                </c:pt>
                <c:pt idx="32" formatCode="#,##0">
                  <c:v>103223.33333333333</c:v>
                </c:pt>
                <c:pt idx="33" formatCode="#,##0">
                  <c:v>105505.33333333333</c:v>
                </c:pt>
                <c:pt idx="34" formatCode="#,##0">
                  <c:v>108450.33333333333</c:v>
                </c:pt>
                <c:pt idx="35" formatCode="#,##0">
                  <c:v>110774.66666666667</c:v>
                </c:pt>
                <c:pt idx="36" formatCode="#,##0">
                  <c:v>112656</c:v>
                </c:pt>
                <c:pt idx="37" formatCode="#,##0">
                  <c:v>115051.33333333333</c:v>
                </c:pt>
                <c:pt idx="38" formatCode="#,##0">
                  <c:v>119527</c:v>
                </c:pt>
                <c:pt idx="39" formatCode="#,##0">
                  <c:v>123480.33333333333</c:v>
                </c:pt>
                <c:pt idx="40" formatCode="#,##0">
                  <c:v>127796.33333333333</c:v>
                </c:pt>
                <c:pt idx="41" formatCode="#,##0">
                  <c:v>128493.33333333333</c:v>
                </c:pt>
                <c:pt idx="42" formatCode="#,##0">
                  <c:v>128314.66666666667</c:v>
                </c:pt>
              </c:numCache>
            </c:numRef>
          </c:val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Projected Undergraduate FTE Enrollment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cat>
            <c:strRef>
              <c:f>Sheet1!$A$2:$A$58</c:f>
              <c:strCache>
                <c:ptCount val="57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</c:strCache>
            </c:strRef>
          </c:cat>
          <c:val>
            <c:numRef>
              <c:f>Sheet1!$C$2:$C$58</c:f>
              <c:numCache>
                <c:formatCode>General</c:formatCode>
                <c:ptCount val="57"/>
                <c:pt idx="42" formatCode="#,##0">
                  <c:v>128315</c:v>
                </c:pt>
                <c:pt idx="43" formatCode="#,##0">
                  <c:v>127101.12789421418</c:v>
                </c:pt>
                <c:pt idx="44" formatCode="#,##0">
                  <c:v>129726.71313960174</c:v>
                </c:pt>
                <c:pt idx="45" formatCode="#,##0">
                  <c:v>125428.25227943799</c:v>
                </c:pt>
                <c:pt idx="46" formatCode="#,##0">
                  <c:v>123713.7965567366</c:v>
                </c:pt>
                <c:pt idx="47" formatCode="#,##0">
                  <c:v>120825.93468700323</c:v>
                </c:pt>
                <c:pt idx="48" formatCode="#,##0">
                  <c:v>119655.2455793596</c:v>
                </c:pt>
                <c:pt idx="49" formatCode="#,##0">
                  <c:v>120218.07151955699</c:v>
                </c:pt>
                <c:pt idx="50" formatCode="#,##0">
                  <c:v>118533.03309357085</c:v>
                </c:pt>
                <c:pt idx="51" formatCode="#,##0">
                  <c:v>117651.49787719168</c:v>
                </c:pt>
                <c:pt idx="52" formatCode="#,##0">
                  <c:v>116335.48579845078</c:v>
                </c:pt>
                <c:pt idx="53" formatCode="#,##0">
                  <c:v>113333.71539200525</c:v>
                </c:pt>
                <c:pt idx="54" formatCode="#,##0">
                  <c:v>115770.73270808665</c:v>
                </c:pt>
                <c:pt idx="55" formatCode="#,##0">
                  <c:v>112589.15299448522</c:v>
                </c:pt>
                <c:pt idx="56" formatCode="#,##0">
                  <c:v>111057.61937798002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7295744"/>
        <c:axId val="137297280"/>
      </c:areaChart>
      <c:scatterChart>
        <c:scatterStyle val="lineMarker"/>
        <c:varyColors val="0"/>
        <c:ser>
          <c:idx val="4"/>
          <c:order val="2"/>
          <c:tx>
            <c:strRef>
              <c:f>Sheet1!$D$1</c:f>
              <c:strCache>
                <c:ptCount val="1"/>
                <c:pt idx="0">
                  <c:v>Undergraduate Completions*</c:v>
                </c:pt>
              </c:strCache>
            </c:strRef>
          </c:tx>
          <c:spPr>
            <a:ln w="635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xVal>
            <c:strRef>
              <c:f>Sheet1!$A$2:$A$58</c:f>
              <c:strCache>
                <c:ptCount val="57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</c:strCache>
            </c:strRef>
          </c:xVal>
          <c:yVal>
            <c:numRef>
              <c:f>Sheet1!$D$2:$D$58</c:f>
              <c:numCache>
                <c:formatCode>General</c:formatCode>
                <c:ptCount val="57"/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7321856"/>
        <c:axId val="137319936"/>
      </c:scatterChart>
      <c:catAx>
        <c:axId val="137295744"/>
        <c:scaling>
          <c:orientation val="minMax"/>
        </c:scaling>
        <c:delete val="0"/>
        <c:axPos val="b"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37297280"/>
        <c:crosses val="autoZero"/>
        <c:auto val="1"/>
        <c:lblAlgn val="ctr"/>
        <c:lblOffset val="100"/>
        <c:noMultiLvlLbl val="0"/>
      </c:catAx>
      <c:valAx>
        <c:axId val="137297280"/>
        <c:scaling>
          <c:orientation val="minMax"/>
          <c:max val="1500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Undergrad FTE </a:t>
                </a:r>
                <a:r>
                  <a:rPr lang="en-US" baseline="0" dirty="0" smtClean="0"/>
                  <a:t>Enrollment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4.4009733158355208E-3"/>
              <c:y val="5.4182198007042347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37295744"/>
        <c:crosses val="autoZero"/>
        <c:crossBetween val="between"/>
        <c:majorUnit val="50000"/>
      </c:valAx>
      <c:valAx>
        <c:axId val="137319936"/>
        <c:scaling>
          <c:orientation val="minMax"/>
          <c:max val="32000"/>
          <c:min val="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r>
                  <a:rPr lang="en-US" dirty="0" smtClean="0">
                    <a:solidFill>
                      <a:schemeClr val="bg1"/>
                    </a:solidFill>
                  </a:rPr>
                  <a:t>Undergraduate Completions</a:t>
                </a:r>
                <a:endParaRPr lang="en-US" dirty="0">
                  <a:solidFill>
                    <a:schemeClr val="bg1"/>
                  </a:solidFill>
                </a:endParaRP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137321856"/>
        <c:crosses val="max"/>
        <c:crossBetween val="midCat"/>
      </c:valAx>
      <c:valAx>
        <c:axId val="137321856"/>
        <c:scaling>
          <c:orientation val="minMax"/>
        </c:scaling>
        <c:delete val="1"/>
        <c:axPos val="b"/>
        <c:majorTickMark val="out"/>
        <c:minorTickMark val="none"/>
        <c:tickLblPos val="nextTo"/>
        <c:crossAx val="137319936"/>
        <c:crosses val="autoZero"/>
        <c:crossBetween val="midCat"/>
      </c:valAx>
    </c:plotArea>
    <c:legend>
      <c:legendPos val="b"/>
      <c:layout>
        <c:manualLayout>
          <c:xMode val="edge"/>
          <c:yMode val="edge"/>
          <c:x val="0.10101391622922135"/>
          <c:y val="0.76876646999824161"/>
          <c:w val="0.7114860837707786"/>
          <c:h val="0.20305746327364785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04705271216098"/>
          <c:y val="4.5941035387817901E-2"/>
          <c:w val="0.66708852799650042"/>
          <c:h val="0.61334462714941385"/>
        </c:manualLayout>
      </c:layout>
      <c:areaChart>
        <c:grouping val="standar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Actual Undergraduate Enrollment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cat>
            <c:strRef>
              <c:f>Sheet1!$A$2:$A$58</c:f>
              <c:strCache>
                <c:ptCount val="57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</c:strCache>
            </c:strRef>
          </c:cat>
          <c:val>
            <c:numRef>
              <c:f>Sheet1!$B$2:$B$58</c:f>
              <c:numCache>
                <c:formatCode>General</c:formatCode>
                <c:ptCount val="57"/>
                <c:pt idx="6" formatCode="#,##0">
                  <c:v>91402</c:v>
                </c:pt>
                <c:pt idx="7" formatCode="#,##0">
                  <c:v>91598.666666666672</c:v>
                </c:pt>
                <c:pt idx="8" formatCode="#,##0">
                  <c:v>91795.333333333328</c:v>
                </c:pt>
                <c:pt idx="9" formatCode="#,##0">
                  <c:v>93308</c:v>
                </c:pt>
                <c:pt idx="10" formatCode="#,##0">
                  <c:v>94820.666666666672</c:v>
                </c:pt>
                <c:pt idx="11" formatCode="#,##0">
                  <c:v>94873.666666666672</c:v>
                </c:pt>
                <c:pt idx="12" formatCode="#,##0">
                  <c:v>94926.666666666672</c:v>
                </c:pt>
                <c:pt idx="13" formatCode="#,##0">
                  <c:v>95087.666666666672</c:v>
                </c:pt>
                <c:pt idx="14" formatCode="#,##0">
                  <c:v>93351.333333333328</c:v>
                </c:pt>
                <c:pt idx="15" formatCode="#,##0">
                  <c:v>90909.333333333328</c:v>
                </c:pt>
                <c:pt idx="16" formatCode="#,##0">
                  <c:v>89072</c:v>
                </c:pt>
                <c:pt idx="17" formatCode="#,##0">
                  <c:v>90299</c:v>
                </c:pt>
                <c:pt idx="18" formatCode="#,##0">
                  <c:v>92382.666666666672</c:v>
                </c:pt>
                <c:pt idx="19" formatCode="#,##0">
                  <c:v>93706.666666666672</c:v>
                </c:pt>
                <c:pt idx="20" formatCode="#,##0">
                  <c:v>93904</c:v>
                </c:pt>
                <c:pt idx="21" formatCode="#,##0">
                  <c:v>92298.333333333328</c:v>
                </c:pt>
                <c:pt idx="22" formatCode="#,##0">
                  <c:v>91524</c:v>
                </c:pt>
                <c:pt idx="23" formatCode="#,##0">
                  <c:v>89253.666666666672</c:v>
                </c:pt>
                <c:pt idx="24" formatCode="#,##0">
                  <c:v>88447.666666666672</c:v>
                </c:pt>
                <c:pt idx="25" formatCode="#,##0">
                  <c:v>87853.333333333328</c:v>
                </c:pt>
                <c:pt idx="26" formatCode="#,##0">
                  <c:v>87453</c:v>
                </c:pt>
                <c:pt idx="27" formatCode="#,##0">
                  <c:v>87336.333333333328</c:v>
                </c:pt>
                <c:pt idx="28" formatCode="#,##0">
                  <c:v>88910.666666666672</c:v>
                </c:pt>
                <c:pt idx="29" formatCode="#,##0">
                  <c:v>92654.666666666672</c:v>
                </c:pt>
                <c:pt idx="30" formatCode="#,##0">
                  <c:v>95527</c:v>
                </c:pt>
                <c:pt idx="31" formatCode="#,##0">
                  <c:v>99452</c:v>
                </c:pt>
                <c:pt idx="32" formatCode="#,##0">
                  <c:v>103223.33333333333</c:v>
                </c:pt>
                <c:pt idx="33" formatCode="#,##0">
                  <c:v>105505.33333333333</c:v>
                </c:pt>
                <c:pt idx="34" formatCode="#,##0">
                  <c:v>108450.33333333333</c:v>
                </c:pt>
                <c:pt idx="35" formatCode="#,##0">
                  <c:v>110774.66666666667</c:v>
                </c:pt>
                <c:pt idx="36" formatCode="#,##0">
                  <c:v>112656</c:v>
                </c:pt>
                <c:pt idx="37" formatCode="#,##0">
                  <c:v>115051.33333333333</c:v>
                </c:pt>
                <c:pt idx="38" formatCode="#,##0">
                  <c:v>119527</c:v>
                </c:pt>
                <c:pt idx="39" formatCode="#,##0">
                  <c:v>123480.33333333333</c:v>
                </c:pt>
                <c:pt idx="40" formatCode="#,##0">
                  <c:v>127796.33333333333</c:v>
                </c:pt>
                <c:pt idx="41" formatCode="#,##0">
                  <c:v>128493.33333333333</c:v>
                </c:pt>
                <c:pt idx="42" formatCode="#,##0">
                  <c:v>128314.66666666667</c:v>
                </c:pt>
              </c:numCache>
            </c:numRef>
          </c:val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Projected Undergraduate Enrollment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cat>
            <c:strRef>
              <c:f>Sheet1!$A$2:$A$58</c:f>
              <c:strCache>
                <c:ptCount val="57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</c:strCache>
            </c:strRef>
          </c:cat>
          <c:val>
            <c:numRef>
              <c:f>Sheet1!$C$2:$C$58</c:f>
              <c:numCache>
                <c:formatCode>General</c:formatCode>
                <c:ptCount val="57"/>
                <c:pt idx="42" formatCode="#,##0">
                  <c:v>128315</c:v>
                </c:pt>
                <c:pt idx="43" formatCode="#,##0">
                  <c:v>127101.12789421418</c:v>
                </c:pt>
                <c:pt idx="44" formatCode="#,##0">
                  <c:v>129726.71313960174</c:v>
                </c:pt>
                <c:pt idx="45" formatCode="#,##0">
                  <c:v>125428.25227943799</c:v>
                </c:pt>
                <c:pt idx="46" formatCode="#,##0">
                  <c:v>123713.7965567366</c:v>
                </c:pt>
                <c:pt idx="47" formatCode="#,##0">
                  <c:v>120825.93468700323</c:v>
                </c:pt>
                <c:pt idx="48" formatCode="#,##0">
                  <c:v>119655.2455793596</c:v>
                </c:pt>
                <c:pt idx="49" formatCode="#,##0">
                  <c:v>120218.07151955699</c:v>
                </c:pt>
                <c:pt idx="50" formatCode="#,##0">
                  <c:v>118533.03309357085</c:v>
                </c:pt>
                <c:pt idx="51" formatCode="#,##0">
                  <c:v>117651.49787719168</c:v>
                </c:pt>
                <c:pt idx="52" formatCode="#,##0">
                  <c:v>116335.48579845078</c:v>
                </c:pt>
                <c:pt idx="53" formatCode="#,##0">
                  <c:v>113333.71539200525</c:v>
                </c:pt>
                <c:pt idx="54" formatCode="#,##0">
                  <c:v>115770.73270808665</c:v>
                </c:pt>
                <c:pt idx="55" formatCode="#,##0">
                  <c:v>112589.15299448522</c:v>
                </c:pt>
                <c:pt idx="56" formatCode="#,##0">
                  <c:v>111057.61937798002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7403776"/>
        <c:axId val="137413760"/>
      </c:areaChart>
      <c:scatterChart>
        <c:scatterStyle val="lineMarker"/>
        <c:varyColors val="0"/>
        <c:ser>
          <c:idx val="4"/>
          <c:order val="2"/>
          <c:tx>
            <c:strRef>
              <c:f>Sheet1!$D$1</c:f>
              <c:strCache>
                <c:ptCount val="1"/>
                <c:pt idx="0">
                  <c:v>Undergraduate Completions*</c:v>
                </c:pt>
              </c:strCache>
            </c:strRef>
          </c:tx>
          <c:spPr>
            <a:ln w="63500">
              <a:solidFill>
                <a:srgbClr val="C0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xVal>
            <c:strRef>
              <c:f>Sheet1!$A$2:$A$58</c:f>
              <c:strCache>
                <c:ptCount val="57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</c:strCache>
            </c:strRef>
          </c:xVal>
          <c:yVal>
            <c:numRef>
              <c:f>Sheet1!$D$2:$D$58</c:f>
              <c:numCache>
                <c:formatCode>General</c:formatCode>
                <c:ptCount val="57"/>
                <c:pt idx="12" formatCode="#,##0">
                  <c:v>19509.666666666668</c:v>
                </c:pt>
                <c:pt idx="13" formatCode="#,##0">
                  <c:v>19567.166666666668</c:v>
                </c:pt>
                <c:pt idx="14" formatCode="#,##0">
                  <c:v>19624.666666666668</c:v>
                </c:pt>
                <c:pt idx="15" formatCode="#,##0">
                  <c:v>19130</c:v>
                </c:pt>
                <c:pt idx="16" formatCode="#,##0">
                  <c:v>18635.333333333332</c:v>
                </c:pt>
                <c:pt idx="17" formatCode="#,##0">
                  <c:v>18806.666666666668</c:v>
                </c:pt>
                <c:pt idx="18" formatCode="#,##0">
                  <c:v>18567.666666666668</c:v>
                </c:pt>
                <c:pt idx="19" formatCode="#,##0">
                  <c:v>19212.666666666668</c:v>
                </c:pt>
                <c:pt idx="20" formatCode="#,##0">
                  <c:v>19837</c:v>
                </c:pt>
                <c:pt idx="21" formatCode="#,##0">
                  <c:v>20430</c:v>
                </c:pt>
                <c:pt idx="22" formatCode="#,##0">
                  <c:v>20537</c:v>
                </c:pt>
                <c:pt idx="23" formatCode="#,##0">
                  <c:v>19548.333333333332</c:v>
                </c:pt>
                <c:pt idx="24" formatCode="#,##0">
                  <c:v>19235.666666666668</c:v>
                </c:pt>
                <c:pt idx="25" formatCode="#,##0">
                  <c:v>18877.333333333332</c:v>
                </c:pt>
                <c:pt idx="26" formatCode="#,##0">
                  <c:v>19062.666666666668</c:v>
                </c:pt>
                <c:pt idx="27" formatCode="#,##0">
                  <c:v>18859.333333333332</c:v>
                </c:pt>
                <c:pt idx="28" formatCode="#,##0">
                  <c:v>19450</c:v>
                </c:pt>
                <c:pt idx="29" formatCode="#,##0">
                  <c:v>19350.666666666668</c:v>
                </c:pt>
                <c:pt idx="30" formatCode="#,##0">
                  <c:v>18908</c:v>
                </c:pt>
                <c:pt idx="31" formatCode="#,##0">
                  <c:v>19636.666666666668</c:v>
                </c:pt>
                <c:pt idx="32" formatCode="#,##0">
                  <c:v>21117</c:v>
                </c:pt>
                <c:pt idx="33" formatCode="#,##0">
                  <c:v>22026</c:v>
                </c:pt>
                <c:pt idx="34" formatCode="#,##0">
                  <c:v>22212.333333333332</c:v>
                </c:pt>
                <c:pt idx="35" formatCode="#,##0">
                  <c:v>23345</c:v>
                </c:pt>
                <c:pt idx="36" formatCode="#,##0">
                  <c:v>23916</c:v>
                </c:pt>
                <c:pt idx="37" formatCode="#,##0">
                  <c:v>24381.333333333332</c:v>
                </c:pt>
                <c:pt idx="38" formatCode="#,##0">
                  <c:v>25083.333333333332</c:v>
                </c:pt>
                <c:pt idx="39" formatCode="#,##0">
                  <c:v>25875.666666666668</c:v>
                </c:pt>
                <c:pt idx="40" formatCode="#,##0">
                  <c:v>26672.666666666668</c:v>
                </c:pt>
                <c:pt idx="41" formatCode="#,##0">
                  <c:v>28206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7417856"/>
        <c:axId val="137415680"/>
      </c:scatterChart>
      <c:catAx>
        <c:axId val="137403776"/>
        <c:scaling>
          <c:orientation val="minMax"/>
        </c:scaling>
        <c:delete val="0"/>
        <c:axPos val="b"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37413760"/>
        <c:crosses val="autoZero"/>
        <c:auto val="1"/>
        <c:lblAlgn val="ctr"/>
        <c:lblOffset val="100"/>
        <c:noMultiLvlLbl val="0"/>
      </c:catAx>
      <c:valAx>
        <c:axId val="137413760"/>
        <c:scaling>
          <c:orientation val="minMax"/>
          <c:max val="1500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Undergrad</a:t>
                </a:r>
                <a:r>
                  <a:rPr lang="en-US" baseline="0" dirty="0" smtClean="0"/>
                  <a:t> FTE Enrollment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4.4009733158355208E-3"/>
              <c:y val="5.1435170474688513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37403776"/>
        <c:crosses val="autoZero"/>
        <c:crossBetween val="between"/>
        <c:majorUnit val="50000"/>
      </c:valAx>
      <c:valAx>
        <c:axId val="137415680"/>
        <c:scaling>
          <c:orientation val="minMax"/>
          <c:max val="32000"/>
          <c:min val="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>
                    <a:solidFill>
                      <a:srgbClr val="C00000"/>
                    </a:solidFill>
                  </a:defRPr>
                </a:pPr>
                <a:r>
                  <a:rPr lang="en-US" dirty="0" smtClean="0">
                    <a:solidFill>
                      <a:srgbClr val="C00000"/>
                    </a:solidFill>
                  </a:rPr>
                  <a:t>Undergraduate Completions</a:t>
                </a:r>
                <a:endParaRPr lang="en-US" dirty="0">
                  <a:solidFill>
                    <a:srgbClr val="C00000"/>
                  </a:solidFill>
                </a:endParaRP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C00000"/>
                </a:solidFill>
              </a:defRPr>
            </a:pPr>
            <a:endParaRPr lang="en-US"/>
          </a:p>
        </c:txPr>
        <c:crossAx val="137417856"/>
        <c:crosses val="max"/>
        <c:crossBetween val="midCat"/>
      </c:valAx>
      <c:valAx>
        <c:axId val="137417856"/>
        <c:scaling>
          <c:orientation val="minMax"/>
        </c:scaling>
        <c:delete val="1"/>
        <c:axPos val="b"/>
        <c:majorTickMark val="out"/>
        <c:minorTickMark val="none"/>
        <c:tickLblPos val="nextTo"/>
        <c:crossAx val="137415680"/>
        <c:crosses val="autoZero"/>
        <c:crossBetween val="midCat"/>
      </c:valAx>
    </c:plotArea>
    <c:legend>
      <c:legendPos val="b"/>
      <c:layout>
        <c:manualLayout>
          <c:xMode val="edge"/>
          <c:yMode val="edge"/>
          <c:x val="0.10101391622922135"/>
          <c:y val="0.76876646999824161"/>
          <c:w val="0.7114860837707786"/>
          <c:h val="0.20305746327364785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04705271216098"/>
          <c:y val="4.5941035387817901E-2"/>
          <c:w val="0.66708852799650042"/>
          <c:h val="0.61334462714941385"/>
        </c:manualLayout>
      </c:layout>
      <c:areaChart>
        <c:grouping val="standar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Actual Undergraduate Enrollment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cat>
            <c:strRef>
              <c:f>Sheet1!$A$2:$A$58</c:f>
              <c:strCache>
                <c:ptCount val="57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</c:strCache>
            </c:strRef>
          </c:cat>
          <c:val>
            <c:numRef>
              <c:f>Sheet1!$B$2:$B$58</c:f>
              <c:numCache>
                <c:formatCode>General</c:formatCode>
                <c:ptCount val="57"/>
                <c:pt idx="6" formatCode="#,##0">
                  <c:v>91402</c:v>
                </c:pt>
                <c:pt idx="7" formatCode="#,##0">
                  <c:v>91598.666666666672</c:v>
                </c:pt>
                <c:pt idx="8" formatCode="#,##0">
                  <c:v>91795.333333333328</c:v>
                </c:pt>
                <c:pt idx="9" formatCode="#,##0">
                  <c:v>93308</c:v>
                </c:pt>
                <c:pt idx="10" formatCode="#,##0">
                  <c:v>94820.666666666672</c:v>
                </c:pt>
                <c:pt idx="11" formatCode="#,##0">
                  <c:v>94873.666666666672</c:v>
                </c:pt>
                <c:pt idx="12" formatCode="#,##0">
                  <c:v>94926.666666666672</c:v>
                </c:pt>
                <c:pt idx="13" formatCode="#,##0">
                  <c:v>95087.666666666672</c:v>
                </c:pt>
                <c:pt idx="14" formatCode="#,##0">
                  <c:v>93351.333333333328</c:v>
                </c:pt>
                <c:pt idx="15" formatCode="#,##0">
                  <c:v>90909.333333333328</c:v>
                </c:pt>
                <c:pt idx="16" formatCode="#,##0">
                  <c:v>89072</c:v>
                </c:pt>
                <c:pt idx="17" formatCode="#,##0">
                  <c:v>90299</c:v>
                </c:pt>
                <c:pt idx="18" formatCode="#,##0">
                  <c:v>92382.666666666672</c:v>
                </c:pt>
                <c:pt idx="19" formatCode="#,##0">
                  <c:v>93706.666666666672</c:v>
                </c:pt>
                <c:pt idx="20" formatCode="#,##0">
                  <c:v>93904</c:v>
                </c:pt>
                <c:pt idx="21" formatCode="#,##0">
                  <c:v>92298.333333333328</c:v>
                </c:pt>
                <c:pt idx="22" formatCode="#,##0">
                  <c:v>91524</c:v>
                </c:pt>
                <c:pt idx="23" formatCode="#,##0">
                  <c:v>89253.666666666672</c:v>
                </c:pt>
                <c:pt idx="24" formatCode="#,##0">
                  <c:v>88447.666666666672</c:v>
                </c:pt>
                <c:pt idx="25" formatCode="#,##0">
                  <c:v>87853.333333333328</c:v>
                </c:pt>
                <c:pt idx="26" formatCode="#,##0">
                  <c:v>87453</c:v>
                </c:pt>
                <c:pt idx="27" formatCode="#,##0">
                  <c:v>87336.333333333328</c:v>
                </c:pt>
                <c:pt idx="28" formatCode="#,##0">
                  <c:v>88910.666666666672</c:v>
                </c:pt>
                <c:pt idx="29" formatCode="#,##0">
                  <c:v>92654.666666666672</c:v>
                </c:pt>
                <c:pt idx="30" formatCode="#,##0">
                  <c:v>95527</c:v>
                </c:pt>
                <c:pt idx="31" formatCode="#,##0">
                  <c:v>99452</c:v>
                </c:pt>
                <c:pt idx="32" formatCode="#,##0">
                  <c:v>103223.33333333333</c:v>
                </c:pt>
                <c:pt idx="33" formatCode="#,##0">
                  <c:v>105505.33333333333</c:v>
                </c:pt>
                <c:pt idx="34" formatCode="#,##0">
                  <c:v>108450.33333333333</c:v>
                </c:pt>
                <c:pt idx="35" formatCode="#,##0">
                  <c:v>110774.66666666667</c:v>
                </c:pt>
                <c:pt idx="36" formatCode="#,##0">
                  <c:v>112656</c:v>
                </c:pt>
                <c:pt idx="37" formatCode="#,##0">
                  <c:v>115051.33333333333</c:v>
                </c:pt>
                <c:pt idx="38" formatCode="#,##0">
                  <c:v>119527</c:v>
                </c:pt>
                <c:pt idx="39" formatCode="#,##0">
                  <c:v>123480.33333333333</c:v>
                </c:pt>
                <c:pt idx="40" formatCode="#,##0">
                  <c:v>127796.33333333333</c:v>
                </c:pt>
                <c:pt idx="41" formatCode="#,##0">
                  <c:v>128493.33333333333</c:v>
                </c:pt>
                <c:pt idx="42" formatCode="#,##0">
                  <c:v>128314.66666666667</c:v>
                </c:pt>
              </c:numCache>
            </c:numRef>
          </c:val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Projected Undergraduate Enrollment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cat>
            <c:strRef>
              <c:f>Sheet1!$A$2:$A$58</c:f>
              <c:strCache>
                <c:ptCount val="57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</c:strCache>
            </c:strRef>
          </c:cat>
          <c:val>
            <c:numRef>
              <c:f>Sheet1!$C$2:$C$58</c:f>
              <c:numCache>
                <c:formatCode>General</c:formatCode>
                <c:ptCount val="57"/>
                <c:pt idx="42" formatCode="#,##0">
                  <c:v>128315</c:v>
                </c:pt>
                <c:pt idx="43" formatCode="#,##0">
                  <c:v>127101.12789421418</c:v>
                </c:pt>
                <c:pt idx="44" formatCode="#,##0">
                  <c:v>129726.71313960174</c:v>
                </c:pt>
                <c:pt idx="45" formatCode="#,##0">
                  <c:v>125428.25227943799</c:v>
                </c:pt>
                <c:pt idx="46" formatCode="#,##0">
                  <c:v>123713.7965567366</c:v>
                </c:pt>
                <c:pt idx="47" formatCode="#,##0">
                  <c:v>120825.93468700323</c:v>
                </c:pt>
                <c:pt idx="48" formatCode="#,##0">
                  <c:v>119655.2455793596</c:v>
                </c:pt>
                <c:pt idx="49" formatCode="#,##0">
                  <c:v>120218.07151955699</c:v>
                </c:pt>
                <c:pt idx="50" formatCode="#,##0">
                  <c:v>118533.03309357085</c:v>
                </c:pt>
                <c:pt idx="51" formatCode="#,##0">
                  <c:v>117651.49787719168</c:v>
                </c:pt>
                <c:pt idx="52" formatCode="#,##0">
                  <c:v>116335.48579845078</c:v>
                </c:pt>
                <c:pt idx="53" formatCode="#,##0">
                  <c:v>113333.71539200525</c:v>
                </c:pt>
                <c:pt idx="54" formatCode="#,##0">
                  <c:v>115770.73270808665</c:v>
                </c:pt>
                <c:pt idx="55" formatCode="#,##0">
                  <c:v>112589.15299448522</c:v>
                </c:pt>
                <c:pt idx="56" formatCode="#,##0">
                  <c:v>111057.61937798002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7467392"/>
        <c:axId val="137468928"/>
      </c:areaChart>
      <c:scatterChart>
        <c:scatterStyle val="lineMarker"/>
        <c:varyColors val="0"/>
        <c:ser>
          <c:idx val="4"/>
          <c:order val="2"/>
          <c:tx>
            <c:strRef>
              <c:f>Sheet1!$D$1</c:f>
              <c:strCache>
                <c:ptCount val="1"/>
                <c:pt idx="0">
                  <c:v>Undergraduate Completions*</c:v>
                </c:pt>
              </c:strCache>
            </c:strRef>
          </c:tx>
          <c:spPr>
            <a:ln w="63500">
              <a:solidFill>
                <a:srgbClr val="C0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xVal>
            <c:strRef>
              <c:f>Sheet1!$A$2:$A$58</c:f>
              <c:strCache>
                <c:ptCount val="57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</c:strCache>
            </c:strRef>
          </c:xVal>
          <c:yVal>
            <c:numRef>
              <c:f>Sheet1!$D$2:$D$58</c:f>
              <c:numCache>
                <c:formatCode>General</c:formatCode>
                <c:ptCount val="57"/>
                <c:pt idx="10" formatCode="#,##0">
                  <c:v>19509.666666666668</c:v>
                </c:pt>
                <c:pt idx="11" formatCode="#,##0">
                  <c:v>19567.166666666668</c:v>
                </c:pt>
                <c:pt idx="12" formatCode="#,##0">
                  <c:v>19624.666666666668</c:v>
                </c:pt>
                <c:pt idx="13" formatCode="#,##0">
                  <c:v>19130</c:v>
                </c:pt>
                <c:pt idx="14" formatCode="#,##0">
                  <c:v>18635.333333333332</c:v>
                </c:pt>
                <c:pt idx="15" formatCode="#,##0">
                  <c:v>18806.666666666668</c:v>
                </c:pt>
                <c:pt idx="16" formatCode="#,##0">
                  <c:v>18567.666666666668</c:v>
                </c:pt>
                <c:pt idx="17" formatCode="#,##0">
                  <c:v>19212.666666666668</c:v>
                </c:pt>
                <c:pt idx="18" formatCode="#,##0">
                  <c:v>19837</c:v>
                </c:pt>
                <c:pt idx="19" formatCode="#,##0">
                  <c:v>20430</c:v>
                </c:pt>
                <c:pt idx="20" formatCode="#,##0">
                  <c:v>20537</c:v>
                </c:pt>
                <c:pt idx="21" formatCode="#,##0">
                  <c:v>19548.333333333332</c:v>
                </c:pt>
                <c:pt idx="22" formatCode="#,##0">
                  <c:v>19235.666666666668</c:v>
                </c:pt>
                <c:pt idx="23" formatCode="#,##0">
                  <c:v>18877.333333333332</c:v>
                </c:pt>
                <c:pt idx="24" formatCode="#,##0">
                  <c:v>19062.666666666668</c:v>
                </c:pt>
                <c:pt idx="25" formatCode="#,##0">
                  <c:v>18859.333333333332</c:v>
                </c:pt>
                <c:pt idx="26" formatCode="#,##0">
                  <c:v>19450</c:v>
                </c:pt>
                <c:pt idx="27" formatCode="#,##0">
                  <c:v>19350.666666666668</c:v>
                </c:pt>
                <c:pt idx="28" formatCode="#,##0">
                  <c:v>18908</c:v>
                </c:pt>
                <c:pt idx="29" formatCode="#,##0">
                  <c:v>19636.666666666668</c:v>
                </c:pt>
                <c:pt idx="30" formatCode="#,##0">
                  <c:v>21117</c:v>
                </c:pt>
                <c:pt idx="31" formatCode="#,##0">
                  <c:v>22026</c:v>
                </c:pt>
                <c:pt idx="32" formatCode="#,##0">
                  <c:v>22212.333333333332</c:v>
                </c:pt>
                <c:pt idx="33" formatCode="#,##0">
                  <c:v>23345</c:v>
                </c:pt>
                <c:pt idx="34" formatCode="#,##0">
                  <c:v>23916</c:v>
                </c:pt>
                <c:pt idx="35" formatCode="#,##0">
                  <c:v>24381.333333333332</c:v>
                </c:pt>
                <c:pt idx="36" formatCode="#,##0">
                  <c:v>25083.333333333332</c:v>
                </c:pt>
                <c:pt idx="37" formatCode="#,##0">
                  <c:v>25875.666666666668</c:v>
                </c:pt>
                <c:pt idx="38" formatCode="#,##0">
                  <c:v>26672.666666666668</c:v>
                </c:pt>
                <c:pt idx="39" formatCode="#,##0">
                  <c:v>28206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7481216"/>
        <c:axId val="137479296"/>
      </c:scatterChart>
      <c:catAx>
        <c:axId val="137467392"/>
        <c:scaling>
          <c:orientation val="minMax"/>
        </c:scaling>
        <c:delete val="0"/>
        <c:axPos val="b"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37468928"/>
        <c:crosses val="autoZero"/>
        <c:auto val="1"/>
        <c:lblAlgn val="ctr"/>
        <c:lblOffset val="100"/>
        <c:noMultiLvlLbl val="0"/>
      </c:catAx>
      <c:valAx>
        <c:axId val="137468928"/>
        <c:scaling>
          <c:orientation val="minMax"/>
          <c:max val="1500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Undergrad</a:t>
                </a:r>
                <a:r>
                  <a:rPr lang="en-US" baseline="0" dirty="0" smtClean="0"/>
                  <a:t> FTE Enrollment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4.4009733158355208E-3"/>
              <c:y val="5.1435170474688513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37467392"/>
        <c:crosses val="autoZero"/>
        <c:crossBetween val="between"/>
        <c:majorUnit val="50000"/>
      </c:valAx>
      <c:valAx>
        <c:axId val="137479296"/>
        <c:scaling>
          <c:orientation val="minMax"/>
          <c:max val="32000"/>
          <c:min val="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>
                    <a:solidFill>
                      <a:srgbClr val="C00000"/>
                    </a:solidFill>
                  </a:defRPr>
                </a:pPr>
                <a:r>
                  <a:rPr lang="en-US" dirty="0" smtClean="0">
                    <a:solidFill>
                      <a:srgbClr val="C00000"/>
                    </a:solidFill>
                  </a:rPr>
                  <a:t>Undergraduate Completions</a:t>
                </a:r>
                <a:endParaRPr lang="en-US" dirty="0">
                  <a:solidFill>
                    <a:srgbClr val="C00000"/>
                  </a:solidFill>
                </a:endParaRP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C00000"/>
                </a:solidFill>
              </a:defRPr>
            </a:pPr>
            <a:endParaRPr lang="en-US"/>
          </a:p>
        </c:txPr>
        <c:crossAx val="137481216"/>
        <c:crosses val="max"/>
        <c:crossBetween val="midCat"/>
      </c:valAx>
      <c:valAx>
        <c:axId val="137481216"/>
        <c:scaling>
          <c:orientation val="minMax"/>
        </c:scaling>
        <c:delete val="1"/>
        <c:axPos val="b"/>
        <c:majorTickMark val="out"/>
        <c:minorTickMark val="none"/>
        <c:tickLblPos val="nextTo"/>
        <c:crossAx val="137479296"/>
        <c:crosses val="autoZero"/>
        <c:crossBetween val="midCat"/>
      </c:valAx>
    </c:plotArea>
    <c:legend>
      <c:legendPos val="b"/>
      <c:layout>
        <c:manualLayout>
          <c:xMode val="edge"/>
          <c:yMode val="edge"/>
          <c:x val="0.10101391622922135"/>
          <c:y val="0.76876646999824161"/>
          <c:w val="0.7114860837707786"/>
          <c:h val="0.20305746327364785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White</c:v>
                </c:pt>
              </c:strCache>
            </c:strRef>
          </c:tx>
          <c:spPr>
            <a:solidFill>
              <a:srgbClr val="6666FF"/>
            </a:solidFill>
          </c:spPr>
          <c:cat>
            <c:strRef>
              <c:f>Sheet1!$A$2:$A$32</c:f>
              <c:strCache>
                <c:ptCount val="31"/>
                <c:pt idx="0">
                  <c:v>1982-83</c:v>
                </c:pt>
                <c:pt idx="1">
                  <c:v>1983-84</c:v>
                </c:pt>
                <c:pt idx="2">
                  <c:v>1984-85</c:v>
                </c:pt>
                <c:pt idx="3">
                  <c:v>1985-86</c:v>
                </c:pt>
                <c:pt idx="4">
                  <c:v>1986-87</c:v>
                </c:pt>
                <c:pt idx="5">
                  <c:v>1987-88</c:v>
                </c:pt>
                <c:pt idx="6">
                  <c:v>1988-89</c:v>
                </c:pt>
                <c:pt idx="7">
                  <c:v>1989-90</c:v>
                </c:pt>
                <c:pt idx="8">
                  <c:v>1990-91</c:v>
                </c:pt>
                <c:pt idx="9">
                  <c:v>1991-92</c:v>
                </c:pt>
                <c:pt idx="10">
                  <c:v>1992-93</c:v>
                </c:pt>
                <c:pt idx="11">
                  <c:v>1993-94</c:v>
                </c:pt>
                <c:pt idx="12">
                  <c:v>1994-95</c:v>
                </c:pt>
                <c:pt idx="13">
                  <c:v>1995-96</c:v>
                </c:pt>
                <c:pt idx="14">
                  <c:v>1996-97</c:v>
                </c:pt>
                <c:pt idx="15">
                  <c:v>1997-98</c:v>
                </c:pt>
                <c:pt idx="16">
                  <c:v>1998-99</c:v>
                </c:pt>
                <c:pt idx="17">
                  <c:v>1999-00</c:v>
                </c:pt>
                <c:pt idx="18">
                  <c:v>2000-01</c:v>
                </c:pt>
                <c:pt idx="19">
                  <c:v>2001-02</c:v>
                </c:pt>
                <c:pt idx="20">
                  <c:v>2002-03</c:v>
                </c:pt>
                <c:pt idx="21">
                  <c:v>2003-04</c:v>
                </c:pt>
                <c:pt idx="22">
                  <c:v>2004-05</c:v>
                </c:pt>
                <c:pt idx="23">
                  <c:v>2005-06</c:v>
                </c:pt>
                <c:pt idx="24">
                  <c:v>2006-07</c:v>
                </c:pt>
                <c:pt idx="25">
                  <c:v>2007-08</c:v>
                </c:pt>
                <c:pt idx="26">
                  <c:v>2008-09</c:v>
                </c:pt>
                <c:pt idx="27">
                  <c:v>2009-10</c:v>
                </c:pt>
                <c:pt idx="28">
                  <c:v>***</c:v>
                </c:pt>
                <c:pt idx="29">
                  <c:v>2010-11</c:v>
                </c:pt>
                <c:pt idx="30">
                  <c:v>2011-12</c:v>
                </c:pt>
              </c:strCache>
            </c:strRef>
          </c:cat>
          <c:val>
            <c:numRef>
              <c:f>Sheet1!$B$2:$B$32</c:f>
              <c:numCache>
                <c:formatCode>General</c:formatCode>
                <c:ptCount val="31"/>
                <c:pt idx="0">
                  <c:v>18346</c:v>
                </c:pt>
                <c:pt idx="1">
                  <c:v>18238</c:v>
                </c:pt>
                <c:pt idx="2">
                  <c:v>18130</c:v>
                </c:pt>
                <c:pt idx="3">
                  <c:v>17567.5</c:v>
                </c:pt>
                <c:pt idx="4">
                  <c:v>17005</c:v>
                </c:pt>
                <c:pt idx="5">
                  <c:v>17236</c:v>
                </c:pt>
                <c:pt idx="6">
                  <c:v>16807</c:v>
                </c:pt>
                <c:pt idx="7">
                  <c:v>16999</c:v>
                </c:pt>
                <c:pt idx="8">
                  <c:v>17516</c:v>
                </c:pt>
                <c:pt idx="9">
                  <c:v>17577</c:v>
                </c:pt>
                <c:pt idx="10">
                  <c:v>17534</c:v>
                </c:pt>
                <c:pt idx="11">
                  <c:v>16708</c:v>
                </c:pt>
                <c:pt idx="12">
                  <c:v>16340</c:v>
                </c:pt>
                <c:pt idx="13">
                  <c:v>15647</c:v>
                </c:pt>
                <c:pt idx="14">
                  <c:v>15336</c:v>
                </c:pt>
                <c:pt idx="15">
                  <c:v>15231</c:v>
                </c:pt>
                <c:pt idx="16">
                  <c:v>15589</c:v>
                </c:pt>
                <c:pt idx="17">
                  <c:v>15460</c:v>
                </c:pt>
                <c:pt idx="18">
                  <c:v>14928</c:v>
                </c:pt>
                <c:pt idx="19">
                  <c:v>14884</c:v>
                </c:pt>
                <c:pt idx="20">
                  <c:v>16015</c:v>
                </c:pt>
                <c:pt idx="21">
                  <c:v>16456</c:v>
                </c:pt>
                <c:pt idx="22">
                  <c:v>16320</c:v>
                </c:pt>
                <c:pt idx="23">
                  <c:v>16933</c:v>
                </c:pt>
                <c:pt idx="24">
                  <c:v>17298</c:v>
                </c:pt>
                <c:pt idx="25">
                  <c:v>17692</c:v>
                </c:pt>
                <c:pt idx="26">
                  <c:v>17873</c:v>
                </c:pt>
                <c:pt idx="27">
                  <c:v>17953</c:v>
                </c:pt>
                <c:pt idx="29">
                  <c:v>17592</c:v>
                </c:pt>
                <c:pt idx="30">
                  <c:v>18895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Hispanic or Latino</c:v>
                </c:pt>
              </c:strCache>
            </c:strRef>
          </c:tx>
          <c:spPr>
            <a:solidFill>
              <a:srgbClr val="006600"/>
            </a:solidFill>
          </c:spPr>
          <c:cat>
            <c:strRef>
              <c:f>Sheet1!$A$2:$A$32</c:f>
              <c:strCache>
                <c:ptCount val="31"/>
                <c:pt idx="0">
                  <c:v>1982-83</c:v>
                </c:pt>
                <c:pt idx="1">
                  <c:v>1983-84</c:v>
                </c:pt>
                <c:pt idx="2">
                  <c:v>1984-85</c:v>
                </c:pt>
                <c:pt idx="3">
                  <c:v>1985-86</c:v>
                </c:pt>
                <c:pt idx="4">
                  <c:v>1986-87</c:v>
                </c:pt>
                <c:pt idx="5">
                  <c:v>1987-88</c:v>
                </c:pt>
                <c:pt idx="6">
                  <c:v>1988-89</c:v>
                </c:pt>
                <c:pt idx="7">
                  <c:v>1989-90</c:v>
                </c:pt>
                <c:pt idx="8">
                  <c:v>1990-91</c:v>
                </c:pt>
                <c:pt idx="9">
                  <c:v>1991-92</c:v>
                </c:pt>
                <c:pt idx="10">
                  <c:v>1992-93</c:v>
                </c:pt>
                <c:pt idx="11">
                  <c:v>1993-94</c:v>
                </c:pt>
                <c:pt idx="12">
                  <c:v>1994-95</c:v>
                </c:pt>
                <c:pt idx="13">
                  <c:v>1995-96</c:v>
                </c:pt>
                <c:pt idx="14">
                  <c:v>1996-97</c:v>
                </c:pt>
                <c:pt idx="15">
                  <c:v>1997-98</c:v>
                </c:pt>
                <c:pt idx="16">
                  <c:v>1998-99</c:v>
                </c:pt>
                <c:pt idx="17">
                  <c:v>1999-00</c:v>
                </c:pt>
                <c:pt idx="18">
                  <c:v>2000-01</c:v>
                </c:pt>
                <c:pt idx="19">
                  <c:v>2001-02</c:v>
                </c:pt>
                <c:pt idx="20">
                  <c:v>2002-03</c:v>
                </c:pt>
                <c:pt idx="21">
                  <c:v>2003-04</c:v>
                </c:pt>
                <c:pt idx="22">
                  <c:v>2004-05</c:v>
                </c:pt>
                <c:pt idx="23">
                  <c:v>2005-06</c:v>
                </c:pt>
                <c:pt idx="24">
                  <c:v>2006-07</c:v>
                </c:pt>
                <c:pt idx="25">
                  <c:v>2007-08</c:v>
                </c:pt>
                <c:pt idx="26">
                  <c:v>2008-09</c:v>
                </c:pt>
                <c:pt idx="27">
                  <c:v>2009-10</c:v>
                </c:pt>
                <c:pt idx="28">
                  <c:v>***</c:v>
                </c:pt>
                <c:pt idx="29">
                  <c:v>2010-11</c:v>
                </c:pt>
                <c:pt idx="30">
                  <c:v>2011-12</c:v>
                </c:pt>
              </c:strCache>
            </c:strRef>
          </c:cat>
          <c:val>
            <c:numRef>
              <c:f>Sheet1!$C$2:$C$32</c:f>
              <c:numCache>
                <c:formatCode>General</c:formatCode>
                <c:ptCount val="31"/>
                <c:pt idx="0">
                  <c:v>277</c:v>
                </c:pt>
                <c:pt idx="1">
                  <c:v>315.5</c:v>
                </c:pt>
                <c:pt idx="2">
                  <c:v>354</c:v>
                </c:pt>
                <c:pt idx="3">
                  <c:v>338</c:v>
                </c:pt>
                <c:pt idx="4">
                  <c:v>322</c:v>
                </c:pt>
                <c:pt idx="5">
                  <c:v>358</c:v>
                </c:pt>
                <c:pt idx="6">
                  <c:v>397</c:v>
                </c:pt>
                <c:pt idx="7">
                  <c:v>396</c:v>
                </c:pt>
                <c:pt idx="8">
                  <c:v>492</c:v>
                </c:pt>
                <c:pt idx="9">
                  <c:v>521</c:v>
                </c:pt>
                <c:pt idx="10">
                  <c:v>651</c:v>
                </c:pt>
                <c:pt idx="11">
                  <c:v>622</c:v>
                </c:pt>
                <c:pt idx="12">
                  <c:v>696</c:v>
                </c:pt>
                <c:pt idx="13">
                  <c:v>784</c:v>
                </c:pt>
                <c:pt idx="14">
                  <c:v>802</c:v>
                </c:pt>
                <c:pt idx="15">
                  <c:v>828</c:v>
                </c:pt>
                <c:pt idx="16">
                  <c:v>946</c:v>
                </c:pt>
                <c:pt idx="17">
                  <c:v>1046</c:v>
                </c:pt>
                <c:pt idx="18">
                  <c:v>1040</c:v>
                </c:pt>
                <c:pt idx="19">
                  <c:v>1147</c:v>
                </c:pt>
                <c:pt idx="20">
                  <c:v>1222</c:v>
                </c:pt>
                <c:pt idx="21">
                  <c:v>1390</c:v>
                </c:pt>
                <c:pt idx="22">
                  <c:v>1421</c:v>
                </c:pt>
                <c:pt idx="23">
                  <c:v>1568</c:v>
                </c:pt>
                <c:pt idx="24">
                  <c:v>1549</c:v>
                </c:pt>
                <c:pt idx="25">
                  <c:v>1726</c:v>
                </c:pt>
                <c:pt idx="26">
                  <c:v>1858</c:v>
                </c:pt>
                <c:pt idx="27">
                  <c:v>2054</c:v>
                </c:pt>
                <c:pt idx="29">
                  <c:v>2389</c:v>
                </c:pt>
                <c:pt idx="30">
                  <c:v>2729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Black or African American</c:v>
                </c:pt>
              </c:strCache>
            </c:strRef>
          </c:tx>
          <c:spPr>
            <a:solidFill>
              <a:srgbClr val="FFC000"/>
            </a:solidFill>
            <a:ln w="25400">
              <a:noFill/>
            </a:ln>
          </c:spPr>
          <c:cat>
            <c:strRef>
              <c:f>Sheet1!$A$2:$A$32</c:f>
              <c:strCache>
                <c:ptCount val="31"/>
                <c:pt idx="0">
                  <c:v>1982-83</c:v>
                </c:pt>
                <c:pt idx="1">
                  <c:v>1983-84</c:v>
                </c:pt>
                <c:pt idx="2">
                  <c:v>1984-85</c:v>
                </c:pt>
                <c:pt idx="3">
                  <c:v>1985-86</c:v>
                </c:pt>
                <c:pt idx="4">
                  <c:v>1986-87</c:v>
                </c:pt>
                <c:pt idx="5">
                  <c:v>1987-88</c:v>
                </c:pt>
                <c:pt idx="6">
                  <c:v>1988-89</c:v>
                </c:pt>
                <c:pt idx="7">
                  <c:v>1989-90</c:v>
                </c:pt>
                <c:pt idx="8">
                  <c:v>1990-91</c:v>
                </c:pt>
                <c:pt idx="9">
                  <c:v>1991-92</c:v>
                </c:pt>
                <c:pt idx="10">
                  <c:v>1992-93</c:v>
                </c:pt>
                <c:pt idx="11">
                  <c:v>1993-94</c:v>
                </c:pt>
                <c:pt idx="12">
                  <c:v>1994-95</c:v>
                </c:pt>
                <c:pt idx="13">
                  <c:v>1995-96</c:v>
                </c:pt>
                <c:pt idx="14">
                  <c:v>1996-97</c:v>
                </c:pt>
                <c:pt idx="15">
                  <c:v>1997-98</c:v>
                </c:pt>
                <c:pt idx="16">
                  <c:v>1998-99</c:v>
                </c:pt>
                <c:pt idx="17">
                  <c:v>1999-00</c:v>
                </c:pt>
                <c:pt idx="18">
                  <c:v>2000-01</c:v>
                </c:pt>
                <c:pt idx="19">
                  <c:v>2001-02</c:v>
                </c:pt>
                <c:pt idx="20">
                  <c:v>2002-03</c:v>
                </c:pt>
                <c:pt idx="21">
                  <c:v>2003-04</c:v>
                </c:pt>
                <c:pt idx="22">
                  <c:v>2004-05</c:v>
                </c:pt>
                <c:pt idx="23">
                  <c:v>2005-06</c:v>
                </c:pt>
                <c:pt idx="24">
                  <c:v>2006-07</c:v>
                </c:pt>
                <c:pt idx="25">
                  <c:v>2007-08</c:v>
                </c:pt>
                <c:pt idx="26">
                  <c:v>2008-09</c:v>
                </c:pt>
                <c:pt idx="27">
                  <c:v>2009-10</c:v>
                </c:pt>
                <c:pt idx="28">
                  <c:v>***</c:v>
                </c:pt>
                <c:pt idx="29">
                  <c:v>2010-11</c:v>
                </c:pt>
                <c:pt idx="30">
                  <c:v>2011-12</c:v>
                </c:pt>
              </c:strCache>
            </c:strRef>
          </c:cat>
          <c:val>
            <c:numRef>
              <c:f>Sheet1!$D$2:$D$32</c:f>
              <c:numCache>
                <c:formatCode>General</c:formatCode>
                <c:ptCount val="31"/>
                <c:pt idx="0">
                  <c:v>724</c:v>
                </c:pt>
                <c:pt idx="1">
                  <c:v>706</c:v>
                </c:pt>
                <c:pt idx="2">
                  <c:v>688</c:v>
                </c:pt>
                <c:pt idx="3">
                  <c:v>730.5</c:v>
                </c:pt>
                <c:pt idx="4">
                  <c:v>773</c:v>
                </c:pt>
                <c:pt idx="5">
                  <c:v>749</c:v>
                </c:pt>
                <c:pt idx="6">
                  <c:v>803</c:v>
                </c:pt>
                <c:pt idx="7">
                  <c:v>864</c:v>
                </c:pt>
                <c:pt idx="8">
                  <c:v>884</c:v>
                </c:pt>
                <c:pt idx="9">
                  <c:v>981</c:v>
                </c:pt>
                <c:pt idx="10">
                  <c:v>1003</c:v>
                </c:pt>
                <c:pt idx="11">
                  <c:v>1023</c:v>
                </c:pt>
                <c:pt idx="12">
                  <c:v>1048</c:v>
                </c:pt>
                <c:pt idx="13">
                  <c:v>1163</c:v>
                </c:pt>
                <c:pt idx="14">
                  <c:v>1210</c:v>
                </c:pt>
                <c:pt idx="15">
                  <c:v>1186</c:v>
                </c:pt>
                <c:pt idx="16">
                  <c:v>1353</c:v>
                </c:pt>
                <c:pt idx="17">
                  <c:v>1476</c:v>
                </c:pt>
                <c:pt idx="18">
                  <c:v>1490</c:v>
                </c:pt>
                <c:pt idx="19">
                  <c:v>1525</c:v>
                </c:pt>
                <c:pt idx="20">
                  <c:v>1691</c:v>
                </c:pt>
                <c:pt idx="21">
                  <c:v>1914</c:v>
                </c:pt>
                <c:pt idx="22">
                  <c:v>1917</c:v>
                </c:pt>
                <c:pt idx="23">
                  <c:v>2074</c:v>
                </c:pt>
                <c:pt idx="24">
                  <c:v>2107</c:v>
                </c:pt>
                <c:pt idx="25">
                  <c:v>2025</c:v>
                </c:pt>
                <c:pt idx="26">
                  <c:v>2220</c:v>
                </c:pt>
                <c:pt idx="27">
                  <c:v>2169</c:v>
                </c:pt>
                <c:pt idx="29">
                  <c:v>2310</c:v>
                </c:pt>
                <c:pt idx="30">
                  <c:v>2664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Asian/Pacific Islander</c:v>
                </c:pt>
              </c:strCache>
            </c:strRef>
          </c:tx>
          <c:spPr>
            <a:ln w="25400">
              <a:noFill/>
            </a:ln>
          </c:spPr>
          <c:cat>
            <c:strRef>
              <c:f>Sheet1!$A$2:$A$32</c:f>
              <c:strCache>
                <c:ptCount val="31"/>
                <c:pt idx="0">
                  <c:v>1982-83</c:v>
                </c:pt>
                <c:pt idx="1">
                  <c:v>1983-84</c:v>
                </c:pt>
                <c:pt idx="2">
                  <c:v>1984-85</c:v>
                </c:pt>
                <c:pt idx="3">
                  <c:v>1985-86</c:v>
                </c:pt>
                <c:pt idx="4">
                  <c:v>1986-87</c:v>
                </c:pt>
                <c:pt idx="5">
                  <c:v>1987-88</c:v>
                </c:pt>
                <c:pt idx="6">
                  <c:v>1988-89</c:v>
                </c:pt>
                <c:pt idx="7">
                  <c:v>1989-90</c:v>
                </c:pt>
                <c:pt idx="8">
                  <c:v>1990-91</c:v>
                </c:pt>
                <c:pt idx="9">
                  <c:v>1991-92</c:v>
                </c:pt>
                <c:pt idx="10">
                  <c:v>1992-93</c:v>
                </c:pt>
                <c:pt idx="11">
                  <c:v>1993-94</c:v>
                </c:pt>
                <c:pt idx="12">
                  <c:v>1994-95</c:v>
                </c:pt>
                <c:pt idx="13">
                  <c:v>1995-96</c:v>
                </c:pt>
                <c:pt idx="14">
                  <c:v>1996-97</c:v>
                </c:pt>
                <c:pt idx="15">
                  <c:v>1997-98</c:v>
                </c:pt>
                <c:pt idx="16">
                  <c:v>1998-99</c:v>
                </c:pt>
                <c:pt idx="17">
                  <c:v>1999-00</c:v>
                </c:pt>
                <c:pt idx="18">
                  <c:v>2000-01</c:v>
                </c:pt>
                <c:pt idx="19">
                  <c:v>2001-02</c:v>
                </c:pt>
                <c:pt idx="20">
                  <c:v>2002-03</c:v>
                </c:pt>
                <c:pt idx="21">
                  <c:v>2003-04</c:v>
                </c:pt>
                <c:pt idx="22">
                  <c:v>2004-05</c:v>
                </c:pt>
                <c:pt idx="23">
                  <c:v>2005-06</c:v>
                </c:pt>
                <c:pt idx="24">
                  <c:v>2006-07</c:v>
                </c:pt>
                <c:pt idx="25">
                  <c:v>2007-08</c:v>
                </c:pt>
                <c:pt idx="26">
                  <c:v>2008-09</c:v>
                </c:pt>
                <c:pt idx="27">
                  <c:v>2009-10</c:v>
                </c:pt>
                <c:pt idx="28">
                  <c:v>***</c:v>
                </c:pt>
                <c:pt idx="29">
                  <c:v>2010-11</c:v>
                </c:pt>
                <c:pt idx="30">
                  <c:v>2011-12</c:v>
                </c:pt>
              </c:strCache>
            </c:strRef>
          </c:cat>
          <c:val>
            <c:numRef>
              <c:f>Sheet1!$E$2:$E$32</c:f>
              <c:numCache>
                <c:formatCode>General</c:formatCode>
                <c:ptCount val="31"/>
                <c:pt idx="0">
                  <c:v>204</c:v>
                </c:pt>
                <c:pt idx="1">
                  <c:v>281.5</c:v>
                </c:pt>
                <c:pt idx="2">
                  <c:v>359</c:v>
                </c:pt>
                <c:pt idx="3">
                  <c:v>335</c:v>
                </c:pt>
                <c:pt idx="4">
                  <c:v>311</c:v>
                </c:pt>
                <c:pt idx="5">
                  <c:v>353</c:v>
                </c:pt>
                <c:pt idx="6">
                  <c:v>387</c:v>
                </c:pt>
                <c:pt idx="7">
                  <c:v>448</c:v>
                </c:pt>
                <c:pt idx="8">
                  <c:v>463</c:v>
                </c:pt>
                <c:pt idx="9">
                  <c:v>561</c:v>
                </c:pt>
                <c:pt idx="10">
                  <c:v>615</c:v>
                </c:pt>
                <c:pt idx="11">
                  <c:v>690</c:v>
                </c:pt>
                <c:pt idx="12">
                  <c:v>661</c:v>
                </c:pt>
                <c:pt idx="13">
                  <c:v>714</c:v>
                </c:pt>
                <c:pt idx="14">
                  <c:v>769</c:v>
                </c:pt>
                <c:pt idx="15">
                  <c:v>743</c:v>
                </c:pt>
                <c:pt idx="16">
                  <c:v>842</c:v>
                </c:pt>
                <c:pt idx="17">
                  <c:v>807</c:v>
                </c:pt>
                <c:pt idx="18">
                  <c:v>751</c:v>
                </c:pt>
                <c:pt idx="19">
                  <c:v>786</c:v>
                </c:pt>
                <c:pt idx="20">
                  <c:v>840</c:v>
                </c:pt>
                <c:pt idx="21">
                  <c:v>884</c:v>
                </c:pt>
                <c:pt idx="22">
                  <c:v>881</c:v>
                </c:pt>
                <c:pt idx="23">
                  <c:v>954</c:v>
                </c:pt>
                <c:pt idx="24">
                  <c:v>1037</c:v>
                </c:pt>
                <c:pt idx="25">
                  <c:v>1038</c:v>
                </c:pt>
                <c:pt idx="26">
                  <c:v>1132</c:v>
                </c:pt>
                <c:pt idx="27">
                  <c:v>1205</c:v>
                </c:pt>
                <c:pt idx="29">
                  <c:v>1107</c:v>
                </c:pt>
                <c:pt idx="30">
                  <c:v>1309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American Indian</c:v>
                </c:pt>
              </c:strCache>
            </c:strRef>
          </c:tx>
          <c:spPr>
            <a:ln w="25400">
              <a:noFill/>
            </a:ln>
          </c:spPr>
          <c:cat>
            <c:strRef>
              <c:f>Sheet1!$A$2:$A$32</c:f>
              <c:strCache>
                <c:ptCount val="31"/>
                <c:pt idx="0">
                  <c:v>1982-83</c:v>
                </c:pt>
                <c:pt idx="1">
                  <c:v>1983-84</c:v>
                </c:pt>
                <c:pt idx="2">
                  <c:v>1984-85</c:v>
                </c:pt>
                <c:pt idx="3">
                  <c:v>1985-86</c:v>
                </c:pt>
                <c:pt idx="4">
                  <c:v>1986-87</c:v>
                </c:pt>
                <c:pt idx="5">
                  <c:v>1987-88</c:v>
                </c:pt>
                <c:pt idx="6">
                  <c:v>1988-89</c:v>
                </c:pt>
                <c:pt idx="7">
                  <c:v>1989-90</c:v>
                </c:pt>
                <c:pt idx="8">
                  <c:v>1990-91</c:v>
                </c:pt>
                <c:pt idx="9">
                  <c:v>1991-92</c:v>
                </c:pt>
                <c:pt idx="10">
                  <c:v>1992-93</c:v>
                </c:pt>
                <c:pt idx="11">
                  <c:v>1993-94</c:v>
                </c:pt>
                <c:pt idx="12">
                  <c:v>1994-95</c:v>
                </c:pt>
                <c:pt idx="13">
                  <c:v>1995-96</c:v>
                </c:pt>
                <c:pt idx="14">
                  <c:v>1996-97</c:v>
                </c:pt>
                <c:pt idx="15">
                  <c:v>1997-98</c:v>
                </c:pt>
                <c:pt idx="16">
                  <c:v>1998-99</c:v>
                </c:pt>
                <c:pt idx="17">
                  <c:v>1999-00</c:v>
                </c:pt>
                <c:pt idx="18">
                  <c:v>2000-01</c:v>
                </c:pt>
                <c:pt idx="19">
                  <c:v>2001-02</c:v>
                </c:pt>
                <c:pt idx="20">
                  <c:v>2002-03</c:v>
                </c:pt>
                <c:pt idx="21">
                  <c:v>2003-04</c:v>
                </c:pt>
                <c:pt idx="22">
                  <c:v>2004-05</c:v>
                </c:pt>
                <c:pt idx="23">
                  <c:v>2005-06</c:v>
                </c:pt>
                <c:pt idx="24">
                  <c:v>2006-07</c:v>
                </c:pt>
                <c:pt idx="25">
                  <c:v>2007-08</c:v>
                </c:pt>
                <c:pt idx="26">
                  <c:v>2008-09</c:v>
                </c:pt>
                <c:pt idx="27">
                  <c:v>2009-10</c:v>
                </c:pt>
                <c:pt idx="28">
                  <c:v>***</c:v>
                </c:pt>
                <c:pt idx="29">
                  <c:v>2010-11</c:v>
                </c:pt>
                <c:pt idx="30">
                  <c:v>2011-12</c:v>
                </c:pt>
              </c:strCache>
            </c:strRef>
          </c:cat>
          <c:val>
            <c:numRef>
              <c:f>Sheet1!$F$2:$F$32</c:f>
              <c:numCache>
                <c:formatCode>General</c:formatCode>
                <c:ptCount val="31"/>
                <c:pt idx="0">
                  <c:v>63</c:v>
                </c:pt>
                <c:pt idx="1">
                  <c:v>56.5</c:v>
                </c:pt>
                <c:pt idx="2">
                  <c:v>50</c:v>
                </c:pt>
                <c:pt idx="3">
                  <c:v>48</c:v>
                </c:pt>
                <c:pt idx="4">
                  <c:v>46</c:v>
                </c:pt>
                <c:pt idx="5">
                  <c:v>41</c:v>
                </c:pt>
                <c:pt idx="6">
                  <c:v>34</c:v>
                </c:pt>
                <c:pt idx="7">
                  <c:v>55</c:v>
                </c:pt>
                <c:pt idx="8">
                  <c:v>40</c:v>
                </c:pt>
                <c:pt idx="9">
                  <c:v>44</c:v>
                </c:pt>
                <c:pt idx="10">
                  <c:v>42</c:v>
                </c:pt>
                <c:pt idx="11">
                  <c:v>53</c:v>
                </c:pt>
                <c:pt idx="12">
                  <c:v>55</c:v>
                </c:pt>
                <c:pt idx="13">
                  <c:v>59</c:v>
                </c:pt>
                <c:pt idx="14">
                  <c:v>65</c:v>
                </c:pt>
                <c:pt idx="15">
                  <c:v>69</c:v>
                </c:pt>
                <c:pt idx="16">
                  <c:v>67</c:v>
                </c:pt>
                <c:pt idx="17">
                  <c:v>79</c:v>
                </c:pt>
                <c:pt idx="18">
                  <c:v>87</c:v>
                </c:pt>
                <c:pt idx="19">
                  <c:v>69</c:v>
                </c:pt>
                <c:pt idx="20">
                  <c:v>90</c:v>
                </c:pt>
                <c:pt idx="21">
                  <c:v>87</c:v>
                </c:pt>
                <c:pt idx="22">
                  <c:v>104</c:v>
                </c:pt>
                <c:pt idx="23">
                  <c:v>112</c:v>
                </c:pt>
                <c:pt idx="24">
                  <c:v>93</c:v>
                </c:pt>
                <c:pt idx="25">
                  <c:v>125</c:v>
                </c:pt>
                <c:pt idx="26">
                  <c:v>84</c:v>
                </c:pt>
                <c:pt idx="27">
                  <c:v>108</c:v>
                </c:pt>
                <c:pt idx="29">
                  <c:v>77</c:v>
                </c:pt>
                <c:pt idx="30">
                  <c:v>85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More Than One Race</c:v>
                </c:pt>
              </c:strCache>
            </c:strRef>
          </c:tx>
          <c:spPr>
            <a:ln w="25400">
              <a:noFill/>
            </a:ln>
          </c:spPr>
          <c:cat>
            <c:strRef>
              <c:f>Sheet1!$A$2:$A$32</c:f>
              <c:strCache>
                <c:ptCount val="31"/>
                <c:pt idx="0">
                  <c:v>1982-83</c:v>
                </c:pt>
                <c:pt idx="1">
                  <c:v>1983-84</c:v>
                </c:pt>
                <c:pt idx="2">
                  <c:v>1984-85</c:v>
                </c:pt>
                <c:pt idx="3">
                  <c:v>1985-86</c:v>
                </c:pt>
                <c:pt idx="4">
                  <c:v>1986-87</c:v>
                </c:pt>
                <c:pt idx="5">
                  <c:v>1987-88</c:v>
                </c:pt>
                <c:pt idx="6">
                  <c:v>1988-89</c:v>
                </c:pt>
                <c:pt idx="7">
                  <c:v>1989-90</c:v>
                </c:pt>
                <c:pt idx="8">
                  <c:v>1990-91</c:v>
                </c:pt>
                <c:pt idx="9">
                  <c:v>1991-92</c:v>
                </c:pt>
                <c:pt idx="10">
                  <c:v>1992-93</c:v>
                </c:pt>
                <c:pt idx="11">
                  <c:v>1993-94</c:v>
                </c:pt>
                <c:pt idx="12">
                  <c:v>1994-95</c:v>
                </c:pt>
                <c:pt idx="13">
                  <c:v>1995-96</c:v>
                </c:pt>
                <c:pt idx="14">
                  <c:v>1996-97</c:v>
                </c:pt>
                <c:pt idx="15">
                  <c:v>1997-98</c:v>
                </c:pt>
                <c:pt idx="16">
                  <c:v>1998-99</c:v>
                </c:pt>
                <c:pt idx="17">
                  <c:v>1999-00</c:v>
                </c:pt>
                <c:pt idx="18">
                  <c:v>2000-01</c:v>
                </c:pt>
                <c:pt idx="19">
                  <c:v>2001-02</c:v>
                </c:pt>
                <c:pt idx="20">
                  <c:v>2002-03</c:v>
                </c:pt>
                <c:pt idx="21">
                  <c:v>2003-04</c:v>
                </c:pt>
                <c:pt idx="22">
                  <c:v>2004-05</c:v>
                </c:pt>
                <c:pt idx="23">
                  <c:v>2005-06</c:v>
                </c:pt>
                <c:pt idx="24">
                  <c:v>2006-07</c:v>
                </c:pt>
                <c:pt idx="25">
                  <c:v>2007-08</c:v>
                </c:pt>
                <c:pt idx="26">
                  <c:v>2008-09</c:v>
                </c:pt>
                <c:pt idx="27">
                  <c:v>2009-10</c:v>
                </c:pt>
                <c:pt idx="28">
                  <c:v>***</c:v>
                </c:pt>
                <c:pt idx="29">
                  <c:v>2010-11</c:v>
                </c:pt>
                <c:pt idx="30">
                  <c:v>2011-12</c:v>
                </c:pt>
              </c:strCache>
            </c:strRef>
          </c:cat>
          <c:val>
            <c:numRef>
              <c:f>Sheet1!$G$2:$G$32</c:f>
              <c:numCache>
                <c:formatCode>General</c:formatCode>
                <c:ptCount val="31"/>
                <c:pt idx="29">
                  <c:v>441</c:v>
                </c:pt>
                <c:pt idx="30">
                  <c:v>388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Non-Resident Alien</c:v>
                </c:pt>
              </c:strCache>
            </c:strRef>
          </c:tx>
          <c:spPr>
            <a:ln w="25400">
              <a:noFill/>
            </a:ln>
          </c:spPr>
          <c:cat>
            <c:strRef>
              <c:f>Sheet1!$A$2:$A$32</c:f>
              <c:strCache>
                <c:ptCount val="31"/>
                <c:pt idx="0">
                  <c:v>1982-83</c:v>
                </c:pt>
                <c:pt idx="1">
                  <c:v>1983-84</c:v>
                </c:pt>
                <c:pt idx="2">
                  <c:v>1984-85</c:v>
                </c:pt>
                <c:pt idx="3">
                  <c:v>1985-86</c:v>
                </c:pt>
                <c:pt idx="4">
                  <c:v>1986-87</c:v>
                </c:pt>
                <c:pt idx="5">
                  <c:v>1987-88</c:v>
                </c:pt>
                <c:pt idx="6">
                  <c:v>1988-89</c:v>
                </c:pt>
                <c:pt idx="7">
                  <c:v>1989-90</c:v>
                </c:pt>
                <c:pt idx="8">
                  <c:v>1990-91</c:v>
                </c:pt>
                <c:pt idx="9">
                  <c:v>1991-92</c:v>
                </c:pt>
                <c:pt idx="10">
                  <c:v>1992-93</c:v>
                </c:pt>
                <c:pt idx="11">
                  <c:v>1993-94</c:v>
                </c:pt>
                <c:pt idx="12">
                  <c:v>1994-95</c:v>
                </c:pt>
                <c:pt idx="13">
                  <c:v>1995-96</c:v>
                </c:pt>
                <c:pt idx="14">
                  <c:v>1996-97</c:v>
                </c:pt>
                <c:pt idx="15">
                  <c:v>1997-98</c:v>
                </c:pt>
                <c:pt idx="16">
                  <c:v>1998-99</c:v>
                </c:pt>
                <c:pt idx="17">
                  <c:v>1999-00</c:v>
                </c:pt>
                <c:pt idx="18">
                  <c:v>2000-01</c:v>
                </c:pt>
                <c:pt idx="19">
                  <c:v>2001-02</c:v>
                </c:pt>
                <c:pt idx="20">
                  <c:v>2002-03</c:v>
                </c:pt>
                <c:pt idx="21">
                  <c:v>2003-04</c:v>
                </c:pt>
                <c:pt idx="22">
                  <c:v>2004-05</c:v>
                </c:pt>
                <c:pt idx="23">
                  <c:v>2005-06</c:v>
                </c:pt>
                <c:pt idx="24">
                  <c:v>2006-07</c:v>
                </c:pt>
                <c:pt idx="25">
                  <c:v>2007-08</c:v>
                </c:pt>
                <c:pt idx="26">
                  <c:v>2008-09</c:v>
                </c:pt>
                <c:pt idx="27">
                  <c:v>2009-10</c:v>
                </c:pt>
                <c:pt idx="28">
                  <c:v>***</c:v>
                </c:pt>
                <c:pt idx="29">
                  <c:v>2010-11</c:v>
                </c:pt>
                <c:pt idx="30">
                  <c:v>2011-12</c:v>
                </c:pt>
              </c:strCache>
            </c:strRef>
          </c:cat>
          <c:val>
            <c:numRef>
              <c:f>Sheet1!$H$2:$H$32</c:f>
              <c:numCache>
                <c:formatCode>General</c:formatCode>
                <c:ptCount val="31"/>
                <c:pt idx="0">
                  <c:v>217</c:v>
                </c:pt>
                <c:pt idx="1">
                  <c:v>248</c:v>
                </c:pt>
                <c:pt idx="2">
                  <c:v>279</c:v>
                </c:pt>
                <c:pt idx="3">
                  <c:v>358</c:v>
                </c:pt>
                <c:pt idx="4">
                  <c:v>437</c:v>
                </c:pt>
                <c:pt idx="5">
                  <c:v>409</c:v>
                </c:pt>
                <c:pt idx="6">
                  <c:v>419</c:v>
                </c:pt>
                <c:pt idx="7">
                  <c:v>338</c:v>
                </c:pt>
                <c:pt idx="8">
                  <c:v>408</c:v>
                </c:pt>
                <c:pt idx="9">
                  <c:v>460</c:v>
                </c:pt>
                <c:pt idx="10">
                  <c:v>417</c:v>
                </c:pt>
                <c:pt idx="11">
                  <c:v>386</c:v>
                </c:pt>
                <c:pt idx="12">
                  <c:v>453</c:v>
                </c:pt>
                <c:pt idx="13">
                  <c:v>552</c:v>
                </c:pt>
                <c:pt idx="14">
                  <c:v>634</c:v>
                </c:pt>
                <c:pt idx="15">
                  <c:v>632</c:v>
                </c:pt>
                <c:pt idx="16">
                  <c:v>692</c:v>
                </c:pt>
                <c:pt idx="17">
                  <c:v>649</c:v>
                </c:pt>
                <c:pt idx="18">
                  <c:v>689</c:v>
                </c:pt>
                <c:pt idx="19">
                  <c:v>735</c:v>
                </c:pt>
                <c:pt idx="20">
                  <c:v>698</c:v>
                </c:pt>
                <c:pt idx="21">
                  <c:v>683</c:v>
                </c:pt>
                <c:pt idx="22">
                  <c:v>690</c:v>
                </c:pt>
                <c:pt idx="23">
                  <c:v>661</c:v>
                </c:pt>
                <c:pt idx="24">
                  <c:v>610</c:v>
                </c:pt>
                <c:pt idx="25">
                  <c:v>566</c:v>
                </c:pt>
                <c:pt idx="26">
                  <c:v>566</c:v>
                </c:pt>
                <c:pt idx="27">
                  <c:v>604</c:v>
                </c:pt>
                <c:pt idx="29">
                  <c:v>620</c:v>
                </c:pt>
                <c:pt idx="30">
                  <c:v>612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Race/Ethnicity Unknown</c:v>
                </c:pt>
              </c:strCache>
            </c:strRef>
          </c:tx>
          <c:spPr>
            <a:ln w="25400">
              <a:noFill/>
            </a:ln>
          </c:spPr>
          <c:cat>
            <c:strRef>
              <c:f>Sheet1!$A$2:$A$32</c:f>
              <c:strCache>
                <c:ptCount val="31"/>
                <c:pt idx="0">
                  <c:v>1982-83</c:v>
                </c:pt>
                <c:pt idx="1">
                  <c:v>1983-84</c:v>
                </c:pt>
                <c:pt idx="2">
                  <c:v>1984-85</c:v>
                </c:pt>
                <c:pt idx="3">
                  <c:v>1985-86</c:v>
                </c:pt>
                <c:pt idx="4">
                  <c:v>1986-87</c:v>
                </c:pt>
                <c:pt idx="5">
                  <c:v>1987-88</c:v>
                </c:pt>
                <c:pt idx="6">
                  <c:v>1988-89</c:v>
                </c:pt>
                <c:pt idx="7">
                  <c:v>1989-90</c:v>
                </c:pt>
                <c:pt idx="8">
                  <c:v>1990-91</c:v>
                </c:pt>
                <c:pt idx="9">
                  <c:v>1991-92</c:v>
                </c:pt>
                <c:pt idx="10">
                  <c:v>1992-93</c:v>
                </c:pt>
                <c:pt idx="11">
                  <c:v>1993-94</c:v>
                </c:pt>
                <c:pt idx="12">
                  <c:v>1994-95</c:v>
                </c:pt>
                <c:pt idx="13">
                  <c:v>1995-96</c:v>
                </c:pt>
                <c:pt idx="14">
                  <c:v>1996-97</c:v>
                </c:pt>
                <c:pt idx="15">
                  <c:v>1997-98</c:v>
                </c:pt>
                <c:pt idx="16">
                  <c:v>1998-99</c:v>
                </c:pt>
                <c:pt idx="17">
                  <c:v>1999-00</c:v>
                </c:pt>
                <c:pt idx="18">
                  <c:v>2000-01</c:v>
                </c:pt>
                <c:pt idx="19">
                  <c:v>2001-02</c:v>
                </c:pt>
                <c:pt idx="20">
                  <c:v>2002-03</c:v>
                </c:pt>
                <c:pt idx="21">
                  <c:v>2003-04</c:v>
                </c:pt>
                <c:pt idx="22">
                  <c:v>2004-05</c:v>
                </c:pt>
                <c:pt idx="23">
                  <c:v>2005-06</c:v>
                </c:pt>
                <c:pt idx="24">
                  <c:v>2006-07</c:v>
                </c:pt>
                <c:pt idx="25">
                  <c:v>2007-08</c:v>
                </c:pt>
                <c:pt idx="26">
                  <c:v>2008-09</c:v>
                </c:pt>
                <c:pt idx="27">
                  <c:v>2009-10</c:v>
                </c:pt>
                <c:pt idx="28">
                  <c:v>***</c:v>
                </c:pt>
                <c:pt idx="29">
                  <c:v>2010-11</c:v>
                </c:pt>
                <c:pt idx="30">
                  <c:v>2011-12</c:v>
                </c:pt>
              </c:strCache>
            </c:strRef>
          </c:cat>
          <c:val>
            <c:numRef>
              <c:f>Sheet1!$I$2:$I$32</c:f>
              <c:numCache>
                <c:formatCode>General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384</c:v>
                </c:pt>
                <c:pt idx="8">
                  <c:v>316</c:v>
                </c:pt>
                <c:pt idx="9">
                  <c:v>626</c:v>
                </c:pt>
                <c:pt idx="10">
                  <c:v>655</c:v>
                </c:pt>
                <c:pt idx="11">
                  <c:v>517</c:v>
                </c:pt>
                <c:pt idx="12">
                  <c:v>506</c:v>
                </c:pt>
                <c:pt idx="13">
                  <c:v>507</c:v>
                </c:pt>
                <c:pt idx="14">
                  <c:v>796</c:v>
                </c:pt>
                <c:pt idx="15">
                  <c:v>685</c:v>
                </c:pt>
                <c:pt idx="16">
                  <c:v>693</c:v>
                </c:pt>
                <c:pt idx="17">
                  <c:v>669</c:v>
                </c:pt>
                <c:pt idx="18">
                  <c:v>683</c:v>
                </c:pt>
                <c:pt idx="19">
                  <c:v>1188</c:v>
                </c:pt>
                <c:pt idx="20">
                  <c:v>1265</c:v>
                </c:pt>
                <c:pt idx="21">
                  <c:v>1336</c:v>
                </c:pt>
                <c:pt idx="22">
                  <c:v>1514</c:v>
                </c:pt>
                <c:pt idx="23">
                  <c:v>1695</c:v>
                </c:pt>
                <c:pt idx="24">
                  <c:v>1890</c:v>
                </c:pt>
                <c:pt idx="25">
                  <c:v>1942</c:v>
                </c:pt>
                <c:pt idx="26">
                  <c:v>2073</c:v>
                </c:pt>
                <c:pt idx="27">
                  <c:v>2968</c:v>
                </c:pt>
                <c:pt idx="29">
                  <c:v>3382</c:v>
                </c:pt>
                <c:pt idx="30">
                  <c:v>2946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2565120"/>
        <c:axId val="52566656"/>
      </c:areaChart>
      <c:catAx>
        <c:axId val="5256512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crossAx val="52566656"/>
        <c:crosses val="autoZero"/>
        <c:auto val="1"/>
        <c:lblAlgn val="ctr"/>
        <c:lblOffset val="100"/>
        <c:noMultiLvlLbl val="0"/>
      </c:catAx>
      <c:valAx>
        <c:axId val="5256665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52565120"/>
        <c:crosses val="autoZero"/>
        <c:crossBetween val="midCat"/>
      </c:valAx>
    </c:plotArea>
    <c:legend>
      <c:legendPos val="b"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cked"/>
        <c:varyColors val="0"/>
        <c:ser>
          <c:idx val="2"/>
          <c:order val="0"/>
          <c:tx>
            <c:strRef>
              <c:f>Sheet1!$D$1</c:f>
              <c:strCache>
                <c:ptCount val="1"/>
                <c:pt idx="0">
                  <c:v>State Universities</c:v>
                </c:pt>
              </c:strCache>
            </c:strRef>
          </c:tx>
          <c:spPr>
            <a:ln w="25400">
              <a:noFill/>
            </a:ln>
          </c:spPr>
          <c:cat>
            <c:strRef>
              <c:f>Sheet1!$A$2:$A$38</c:f>
              <c:strCache>
                <c:ptCount val="37"/>
                <c:pt idx="0">
                  <c:v>1976</c:v>
                </c:pt>
                <c:pt idx="1">
                  <c:v>1977</c:v>
                </c:pt>
                <c:pt idx="2">
                  <c:v>1978</c:v>
                </c:pt>
                <c:pt idx="3">
                  <c:v>1979</c:v>
                </c:pt>
                <c:pt idx="4">
                  <c:v>1980</c:v>
                </c:pt>
                <c:pt idx="5">
                  <c:v>1981</c:v>
                </c:pt>
                <c:pt idx="6">
                  <c:v>1982</c:v>
                </c:pt>
                <c:pt idx="7">
                  <c:v>1983</c:v>
                </c:pt>
                <c:pt idx="8">
                  <c:v>1984</c:v>
                </c:pt>
                <c:pt idx="9">
                  <c:v>1985</c:v>
                </c:pt>
                <c:pt idx="10">
                  <c:v>1986</c:v>
                </c:pt>
                <c:pt idx="11">
                  <c:v>1987</c:v>
                </c:pt>
                <c:pt idx="12">
                  <c:v>1988</c:v>
                </c:pt>
                <c:pt idx="13">
                  <c:v>1989</c:v>
                </c:pt>
                <c:pt idx="14">
                  <c:v>1990</c:v>
                </c:pt>
                <c:pt idx="15">
                  <c:v>1991</c:v>
                </c:pt>
                <c:pt idx="16">
                  <c:v>1992</c:v>
                </c:pt>
                <c:pt idx="17">
                  <c:v>1993</c:v>
                </c:pt>
                <c:pt idx="18">
                  <c:v>1994</c:v>
                </c:pt>
                <c:pt idx="19">
                  <c:v>1995</c:v>
                </c:pt>
                <c:pt idx="20">
                  <c:v>1996</c:v>
                </c:pt>
                <c:pt idx="21">
                  <c:v>1997</c:v>
                </c:pt>
                <c:pt idx="22">
                  <c:v>1998</c:v>
                </c:pt>
                <c:pt idx="23">
                  <c:v>1999</c:v>
                </c:pt>
                <c:pt idx="24">
                  <c:v>2000</c:v>
                </c:pt>
                <c:pt idx="25">
                  <c:v>2001</c:v>
                </c:pt>
                <c:pt idx="26">
                  <c:v>2002</c:v>
                </c:pt>
                <c:pt idx="27">
                  <c:v>2003</c:v>
                </c:pt>
                <c:pt idx="28">
                  <c:v>2004</c:v>
                </c:pt>
                <c:pt idx="29">
                  <c:v>2005</c:v>
                </c:pt>
                <c:pt idx="30">
                  <c:v>2006</c:v>
                </c:pt>
                <c:pt idx="31">
                  <c:v>2007</c:v>
                </c:pt>
                <c:pt idx="32">
                  <c:v>2008</c:v>
                </c:pt>
                <c:pt idx="33">
                  <c:v>2009</c:v>
                </c:pt>
                <c:pt idx="34">
                  <c:v>2010</c:v>
                </c:pt>
                <c:pt idx="35">
                  <c:v>2011</c:v>
                </c:pt>
                <c:pt idx="36">
                  <c:v>2012</c:v>
                </c:pt>
              </c:strCache>
            </c:strRef>
          </c:cat>
          <c:val>
            <c:numRef>
              <c:f>Sheet1!$D$2:$D$38</c:f>
              <c:numCache>
                <c:formatCode>General</c:formatCode>
                <c:ptCount val="37"/>
                <c:pt idx="0">
                  <c:v>8300</c:v>
                </c:pt>
                <c:pt idx="1">
                  <c:v>8006</c:v>
                </c:pt>
                <c:pt idx="2">
                  <c:v>7712</c:v>
                </c:pt>
                <c:pt idx="3">
                  <c:v>7441</c:v>
                </c:pt>
                <c:pt idx="4">
                  <c:v>7170</c:v>
                </c:pt>
                <c:pt idx="5">
                  <c:v>6676.5</c:v>
                </c:pt>
                <c:pt idx="6">
                  <c:v>6183</c:v>
                </c:pt>
                <c:pt idx="7">
                  <c:v>6503</c:v>
                </c:pt>
                <c:pt idx="8">
                  <c:v>6436</c:v>
                </c:pt>
                <c:pt idx="9">
                  <c:v>7005</c:v>
                </c:pt>
                <c:pt idx="10">
                  <c:v>7372</c:v>
                </c:pt>
                <c:pt idx="11">
                  <c:v>8233</c:v>
                </c:pt>
                <c:pt idx="12">
                  <c:v>8564</c:v>
                </c:pt>
                <c:pt idx="13">
                  <c:v>8613</c:v>
                </c:pt>
                <c:pt idx="14">
                  <c:v>8122</c:v>
                </c:pt>
                <c:pt idx="15">
                  <c:v>7758</c:v>
                </c:pt>
                <c:pt idx="16">
                  <c:v>7480</c:v>
                </c:pt>
                <c:pt idx="17">
                  <c:v>7490</c:v>
                </c:pt>
                <c:pt idx="18">
                  <c:v>7321</c:v>
                </c:pt>
                <c:pt idx="19">
                  <c:v>7453</c:v>
                </c:pt>
                <c:pt idx="20">
                  <c:v>7713</c:v>
                </c:pt>
                <c:pt idx="21">
                  <c:v>7680</c:v>
                </c:pt>
                <c:pt idx="22">
                  <c:v>7631</c:v>
                </c:pt>
                <c:pt idx="23">
                  <c:v>7811</c:v>
                </c:pt>
                <c:pt idx="24">
                  <c:v>8105</c:v>
                </c:pt>
                <c:pt idx="25">
                  <c:v>7912</c:v>
                </c:pt>
                <c:pt idx="26">
                  <c:v>7898</c:v>
                </c:pt>
                <c:pt idx="27">
                  <c:v>7972</c:v>
                </c:pt>
                <c:pt idx="28">
                  <c:v>7762</c:v>
                </c:pt>
                <c:pt idx="29">
                  <c:v>7566</c:v>
                </c:pt>
                <c:pt idx="30">
                  <c:v>7292</c:v>
                </c:pt>
                <c:pt idx="31">
                  <c:v>6820</c:v>
                </c:pt>
                <c:pt idx="32">
                  <c:v>6628</c:v>
                </c:pt>
                <c:pt idx="33">
                  <c:v>6809</c:v>
                </c:pt>
                <c:pt idx="34">
                  <c:v>6507</c:v>
                </c:pt>
                <c:pt idx="35">
                  <c:v>6098</c:v>
                </c:pt>
                <c:pt idx="36">
                  <c:v>5516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University of Connecticut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cat>
            <c:strRef>
              <c:f>Sheet1!$A$2:$A$38</c:f>
              <c:strCache>
                <c:ptCount val="37"/>
                <c:pt idx="0">
                  <c:v>1976</c:v>
                </c:pt>
                <c:pt idx="1">
                  <c:v>1977</c:v>
                </c:pt>
                <c:pt idx="2">
                  <c:v>1978</c:v>
                </c:pt>
                <c:pt idx="3">
                  <c:v>1979</c:v>
                </c:pt>
                <c:pt idx="4">
                  <c:v>1980</c:v>
                </c:pt>
                <c:pt idx="5">
                  <c:v>1981</c:v>
                </c:pt>
                <c:pt idx="6">
                  <c:v>1982</c:v>
                </c:pt>
                <c:pt idx="7">
                  <c:v>1983</c:v>
                </c:pt>
                <c:pt idx="8">
                  <c:v>1984</c:v>
                </c:pt>
                <c:pt idx="9">
                  <c:v>1985</c:v>
                </c:pt>
                <c:pt idx="10">
                  <c:v>1986</c:v>
                </c:pt>
                <c:pt idx="11">
                  <c:v>1987</c:v>
                </c:pt>
                <c:pt idx="12">
                  <c:v>1988</c:v>
                </c:pt>
                <c:pt idx="13">
                  <c:v>1989</c:v>
                </c:pt>
                <c:pt idx="14">
                  <c:v>1990</c:v>
                </c:pt>
                <c:pt idx="15">
                  <c:v>1991</c:v>
                </c:pt>
                <c:pt idx="16">
                  <c:v>1992</c:v>
                </c:pt>
                <c:pt idx="17">
                  <c:v>1993</c:v>
                </c:pt>
                <c:pt idx="18">
                  <c:v>1994</c:v>
                </c:pt>
                <c:pt idx="19">
                  <c:v>1995</c:v>
                </c:pt>
                <c:pt idx="20">
                  <c:v>1996</c:v>
                </c:pt>
                <c:pt idx="21">
                  <c:v>1997</c:v>
                </c:pt>
                <c:pt idx="22">
                  <c:v>1998</c:v>
                </c:pt>
                <c:pt idx="23">
                  <c:v>1999</c:v>
                </c:pt>
                <c:pt idx="24">
                  <c:v>2000</c:v>
                </c:pt>
                <c:pt idx="25">
                  <c:v>2001</c:v>
                </c:pt>
                <c:pt idx="26">
                  <c:v>2002</c:v>
                </c:pt>
                <c:pt idx="27">
                  <c:v>2003</c:v>
                </c:pt>
                <c:pt idx="28">
                  <c:v>2004</c:v>
                </c:pt>
                <c:pt idx="29">
                  <c:v>2005</c:v>
                </c:pt>
                <c:pt idx="30">
                  <c:v>2006</c:v>
                </c:pt>
                <c:pt idx="31">
                  <c:v>2007</c:v>
                </c:pt>
                <c:pt idx="32">
                  <c:v>2008</c:v>
                </c:pt>
                <c:pt idx="33">
                  <c:v>2009</c:v>
                </c:pt>
                <c:pt idx="34">
                  <c:v>2010</c:v>
                </c:pt>
                <c:pt idx="35">
                  <c:v>2011</c:v>
                </c:pt>
                <c:pt idx="36">
                  <c:v>2012</c:v>
                </c:pt>
              </c:strCache>
            </c:strRef>
          </c:cat>
          <c:val>
            <c:numRef>
              <c:f>Sheet1!$C$2:$C$38</c:f>
              <c:numCache>
                <c:formatCode>General</c:formatCode>
                <c:ptCount val="37"/>
                <c:pt idx="0">
                  <c:v>6066</c:v>
                </c:pt>
                <c:pt idx="1">
                  <c:v>6104.5</c:v>
                </c:pt>
                <c:pt idx="2">
                  <c:v>6143</c:v>
                </c:pt>
                <c:pt idx="3">
                  <c:v>6344.5</c:v>
                </c:pt>
                <c:pt idx="4">
                  <c:v>6546</c:v>
                </c:pt>
                <c:pt idx="5">
                  <c:v>6846</c:v>
                </c:pt>
                <c:pt idx="6">
                  <c:v>7146</c:v>
                </c:pt>
                <c:pt idx="7">
                  <c:v>7229</c:v>
                </c:pt>
                <c:pt idx="8">
                  <c:v>7201</c:v>
                </c:pt>
                <c:pt idx="9">
                  <c:v>7477</c:v>
                </c:pt>
                <c:pt idx="10">
                  <c:v>7496</c:v>
                </c:pt>
                <c:pt idx="11">
                  <c:v>7369</c:v>
                </c:pt>
                <c:pt idx="12">
                  <c:v>7658</c:v>
                </c:pt>
                <c:pt idx="13">
                  <c:v>7887</c:v>
                </c:pt>
                <c:pt idx="14">
                  <c:v>7981</c:v>
                </c:pt>
                <c:pt idx="15">
                  <c:v>8061</c:v>
                </c:pt>
                <c:pt idx="16">
                  <c:v>8181</c:v>
                </c:pt>
                <c:pt idx="17">
                  <c:v>8157</c:v>
                </c:pt>
                <c:pt idx="18">
                  <c:v>8245</c:v>
                </c:pt>
                <c:pt idx="19">
                  <c:v>8306</c:v>
                </c:pt>
                <c:pt idx="20">
                  <c:v>7860</c:v>
                </c:pt>
                <c:pt idx="21">
                  <c:v>7365</c:v>
                </c:pt>
                <c:pt idx="22">
                  <c:v>7044</c:v>
                </c:pt>
                <c:pt idx="23">
                  <c:v>6998</c:v>
                </c:pt>
                <c:pt idx="24">
                  <c:v>6740</c:v>
                </c:pt>
                <c:pt idx="25">
                  <c:v>6421</c:v>
                </c:pt>
                <c:pt idx="26">
                  <c:v>7180</c:v>
                </c:pt>
                <c:pt idx="27">
                  <c:v>7342</c:v>
                </c:pt>
                <c:pt idx="28">
                  <c:v>7428</c:v>
                </c:pt>
                <c:pt idx="29">
                  <c:v>7558</c:v>
                </c:pt>
                <c:pt idx="30">
                  <c:v>7697</c:v>
                </c:pt>
                <c:pt idx="31">
                  <c:v>7831</c:v>
                </c:pt>
                <c:pt idx="32">
                  <c:v>8011</c:v>
                </c:pt>
                <c:pt idx="33">
                  <c:v>8021</c:v>
                </c:pt>
                <c:pt idx="34">
                  <c:v>8153</c:v>
                </c:pt>
                <c:pt idx="35">
                  <c:v>8053</c:v>
                </c:pt>
                <c:pt idx="36">
                  <c:v>7955</c:v>
                </c:pt>
              </c:numCache>
            </c:numRef>
          </c:val>
        </c:ser>
        <c:ser>
          <c:idx val="0"/>
          <c:order val="2"/>
          <c:tx>
            <c:strRef>
              <c:f>Sheet1!$B$1</c:f>
              <c:strCache>
                <c:ptCount val="1"/>
                <c:pt idx="0">
                  <c:v>Independent Institutions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cat>
            <c:strRef>
              <c:f>Sheet1!$A$2:$A$38</c:f>
              <c:strCache>
                <c:ptCount val="37"/>
                <c:pt idx="0">
                  <c:v>1976</c:v>
                </c:pt>
                <c:pt idx="1">
                  <c:v>1977</c:v>
                </c:pt>
                <c:pt idx="2">
                  <c:v>1978</c:v>
                </c:pt>
                <c:pt idx="3">
                  <c:v>1979</c:v>
                </c:pt>
                <c:pt idx="4">
                  <c:v>1980</c:v>
                </c:pt>
                <c:pt idx="5">
                  <c:v>1981</c:v>
                </c:pt>
                <c:pt idx="6">
                  <c:v>1982</c:v>
                </c:pt>
                <c:pt idx="7">
                  <c:v>1983</c:v>
                </c:pt>
                <c:pt idx="8">
                  <c:v>1984</c:v>
                </c:pt>
                <c:pt idx="9">
                  <c:v>1985</c:v>
                </c:pt>
                <c:pt idx="10">
                  <c:v>1986</c:v>
                </c:pt>
                <c:pt idx="11">
                  <c:v>1987</c:v>
                </c:pt>
                <c:pt idx="12">
                  <c:v>1988</c:v>
                </c:pt>
                <c:pt idx="13">
                  <c:v>1989</c:v>
                </c:pt>
                <c:pt idx="14">
                  <c:v>1990</c:v>
                </c:pt>
                <c:pt idx="15">
                  <c:v>1991</c:v>
                </c:pt>
                <c:pt idx="16">
                  <c:v>1992</c:v>
                </c:pt>
                <c:pt idx="17">
                  <c:v>1993</c:v>
                </c:pt>
                <c:pt idx="18">
                  <c:v>1994</c:v>
                </c:pt>
                <c:pt idx="19">
                  <c:v>1995</c:v>
                </c:pt>
                <c:pt idx="20">
                  <c:v>1996</c:v>
                </c:pt>
                <c:pt idx="21">
                  <c:v>1997</c:v>
                </c:pt>
                <c:pt idx="22">
                  <c:v>1998</c:v>
                </c:pt>
                <c:pt idx="23">
                  <c:v>1999</c:v>
                </c:pt>
                <c:pt idx="24">
                  <c:v>2000</c:v>
                </c:pt>
                <c:pt idx="25">
                  <c:v>2001</c:v>
                </c:pt>
                <c:pt idx="26">
                  <c:v>2002</c:v>
                </c:pt>
                <c:pt idx="27">
                  <c:v>2003</c:v>
                </c:pt>
                <c:pt idx="28">
                  <c:v>2004</c:v>
                </c:pt>
                <c:pt idx="29">
                  <c:v>2005</c:v>
                </c:pt>
                <c:pt idx="30">
                  <c:v>2006</c:v>
                </c:pt>
                <c:pt idx="31">
                  <c:v>2007</c:v>
                </c:pt>
                <c:pt idx="32">
                  <c:v>2008</c:v>
                </c:pt>
                <c:pt idx="33">
                  <c:v>2009</c:v>
                </c:pt>
                <c:pt idx="34">
                  <c:v>2010</c:v>
                </c:pt>
                <c:pt idx="35">
                  <c:v>2011</c:v>
                </c:pt>
                <c:pt idx="36">
                  <c:v>2012</c:v>
                </c:pt>
              </c:strCache>
            </c:strRef>
          </c:cat>
          <c:val>
            <c:numRef>
              <c:f>Sheet1!$B$2:$B$38</c:f>
              <c:numCache>
                <c:formatCode>General</c:formatCode>
                <c:ptCount val="37"/>
                <c:pt idx="0">
                  <c:v>14087</c:v>
                </c:pt>
                <c:pt idx="1">
                  <c:v>14988.5</c:v>
                </c:pt>
                <c:pt idx="2">
                  <c:v>15890</c:v>
                </c:pt>
                <c:pt idx="3">
                  <c:v>16188</c:v>
                </c:pt>
                <c:pt idx="4">
                  <c:v>16486</c:v>
                </c:pt>
                <c:pt idx="5">
                  <c:v>16610</c:v>
                </c:pt>
                <c:pt idx="6">
                  <c:v>16734</c:v>
                </c:pt>
                <c:pt idx="7">
                  <c:v>17292</c:v>
                </c:pt>
                <c:pt idx="8">
                  <c:v>17510</c:v>
                </c:pt>
                <c:pt idx="9">
                  <c:v>17949</c:v>
                </c:pt>
                <c:pt idx="10">
                  <c:v>18053</c:v>
                </c:pt>
                <c:pt idx="11">
                  <c:v>18480</c:v>
                </c:pt>
                <c:pt idx="12">
                  <c:v>18519</c:v>
                </c:pt>
                <c:pt idx="13">
                  <c:v>18584</c:v>
                </c:pt>
                <c:pt idx="14">
                  <c:v>18985</c:v>
                </c:pt>
                <c:pt idx="15">
                  <c:v>19201</c:v>
                </c:pt>
                <c:pt idx="16">
                  <c:v>18751</c:v>
                </c:pt>
                <c:pt idx="17">
                  <c:v>18585</c:v>
                </c:pt>
                <c:pt idx="18">
                  <c:v>18479</c:v>
                </c:pt>
                <c:pt idx="19">
                  <c:v>17873</c:v>
                </c:pt>
                <c:pt idx="20">
                  <c:v>17957</c:v>
                </c:pt>
                <c:pt idx="21">
                  <c:v>18235</c:v>
                </c:pt>
                <c:pt idx="22">
                  <c:v>18510</c:v>
                </c:pt>
                <c:pt idx="23">
                  <c:v>18679</c:v>
                </c:pt>
                <c:pt idx="24">
                  <c:v>18696</c:v>
                </c:pt>
                <c:pt idx="25">
                  <c:v>19007</c:v>
                </c:pt>
                <c:pt idx="26">
                  <c:v>19450</c:v>
                </c:pt>
                <c:pt idx="27">
                  <c:v>18975</c:v>
                </c:pt>
                <c:pt idx="28">
                  <c:v>18821</c:v>
                </c:pt>
                <c:pt idx="29">
                  <c:v>18613</c:v>
                </c:pt>
                <c:pt idx="30">
                  <c:v>19194</c:v>
                </c:pt>
                <c:pt idx="31">
                  <c:v>19711</c:v>
                </c:pt>
                <c:pt idx="32">
                  <c:v>20462</c:v>
                </c:pt>
                <c:pt idx="33">
                  <c:v>21113</c:v>
                </c:pt>
                <c:pt idx="34">
                  <c:v>21626</c:v>
                </c:pt>
                <c:pt idx="35">
                  <c:v>22040</c:v>
                </c:pt>
                <c:pt idx="36">
                  <c:v>21590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2604928"/>
        <c:axId val="52606464"/>
      </c:areaChart>
      <c:catAx>
        <c:axId val="52604928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crossAx val="52606464"/>
        <c:crosses val="autoZero"/>
        <c:auto val="1"/>
        <c:lblAlgn val="ctr"/>
        <c:lblOffset val="100"/>
        <c:noMultiLvlLbl val="0"/>
      </c:catAx>
      <c:valAx>
        <c:axId val="526064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2604928"/>
        <c:crosses val="autoZero"/>
        <c:crossBetween val="midCat"/>
      </c:valAx>
    </c:plotArea>
    <c:legend>
      <c:legendPos val="r"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Full-Time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cat>
            <c:strRef>
              <c:f>Sheet1!$A$2:$A$38</c:f>
              <c:strCache>
                <c:ptCount val="37"/>
                <c:pt idx="0">
                  <c:v>1976</c:v>
                </c:pt>
                <c:pt idx="1">
                  <c:v>1977</c:v>
                </c:pt>
                <c:pt idx="2">
                  <c:v>1978</c:v>
                </c:pt>
                <c:pt idx="3">
                  <c:v>1979</c:v>
                </c:pt>
                <c:pt idx="4">
                  <c:v>1980</c:v>
                </c:pt>
                <c:pt idx="5">
                  <c:v>1981</c:v>
                </c:pt>
                <c:pt idx="6">
                  <c:v>1982</c:v>
                </c:pt>
                <c:pt idx="7">
                  <c:v>1983</c:v>
                </c:pt>
                <c:pt idx="8">
                  <c:v>1984</c:v>
                </c:pt>
                <c:pt idx="9">
                  <c:v>1985</c:v>
                </c:pt>
                <c:pt idx="10">
                  <c:v>1986</c:v>
                </c:pt>
                <c:pt idx="11">
                  <c:v>1987</c:v>
                </c:pt>
                <c:pt idx="12">
                  <c:v>1988</c:v>
                </c:pt>
                <c:pt idx="13">
                  <c:v>1989</c:v>
                </c:pt>
                <c:pt idx="14">
                  <c:v>1990</c:v>
                </c:pt>
                <c:pt idx="15">
                  <c:v>1991</c:v>
                </c:pt>
                <c:pt idx="16">
                  <c:v>1992</c:v>
                </c:pt>
                <c:pt idx="17">
                  <c:v>1993</c:v>
                </c:pt>
                <c:pt idx="18">
                  <c:v>1994</c:v>
                </c:pt>
                <c:pt idx="19">
                  <c:v>1995</c:v>
                </c:pt>
                <c:pt idx="20">
                  <c:v>1996</c:v>
                </c:pt>
                <c:pt idx="21">
                  <c:v>1997</c:v>
                </c:pt>
                <c:pt idx="22">
                  <c:v>1998</c:v>
                </c:pt>
                <c:pt idx="23">
                  <c:v>1999</c:v>
                </c:pt>
                <c:pt idx="24">
                  <c:v>2000</c:v>
                </c:pt>
                <c:pt idx="25">
                  <c:v>2001</c:v>
                </c:pt>
                <c:pt idx="26">
                  <c:v>2002</c:v>
                </c:pt>
                <c:pt idx="27">
                  <c:v>2003</c:v>
                </c:pt>
                <c:pt idx="28">
                  <c:v>2004</c:v>
                </c:pt>
                <c:pt idx="29">
                  <c:v>2005</c:v>
                </c:pt>
                <c:pt idx="30">
                  <c:v>2006</c:v>
                </c:pt>
                <c:pt idx="31">
                  <c:v>2007</c:v>
                </c:pt>
                <c:pt idx="32">
                  <c:v>2008</c:v>
                </c:pt>
                <c:pt idx="33">
                  <c:v>2009</c:v>
                </c:pt>
                <c:pt idx="34">
                  <c:v>2010</c:v>
                </c:pt>
                <c:pt idx="35">
                  <c:v>2011</c:v>
                </c:pt>
                <c:pt idx="36">
                  <c:v>2012</c:v>
                </c:pt>
              </c:strCache>
            </c:strRef>
          </c:cat>
          <c:val>
            <c:numRef>
              <c:f>Sheet1!$B$2:$B$38</c:f>
              <c:numCache>
                <c:formatCode>General</c:formatCode>
                <c:ptCount val="37"/>
                <c:pt idx="0">
                  <c:v>8416.9954751131227</c:v>
                </c:pt>
                <c:pt idx="1">
                  <c:v>8620.3548265460031</c:v>
                </c:pt>
                <c:pt idx="2">
                  <c:v>8823.7141779788835</c:v>
                </c:pt>
                <c:pt idx="3">
                  <c:v>9202.3570889894418</c:v>
                </c:pt>
                <c:pt idx="4">
                  <c:v>9581</c:v>
                </c:pt>
                <c:pt idx="5">
                  <c:v>10187.5</c:v>
                </c:pt>
                <c:pt idx="6">
                  <c:v>10794</c:v>
                </c:pt>
                <c:pt idx="7">
                  <c:v>11083</c:v>
                </c:pt>
                <c:pt idx="8">
                  <c:v>11335</c:v>
                </c:pt>
                <c:pt idx="9">
                  <c:v>11545</c:v>
                </c:pt>
                <c:pt idx="10">
                  <c:v>11769</c:v>
                </c:pt>
                <c:pt idx="11">
                  <c:v>11746</c:v>
                </c:pt>
                <c:pt idx="12">
                  <c:v>12132</c:v>
                </c:pt>
                <c:pt idx="13">
                  <c:v>12305</c:v>
                </c:pt>
                <c:pt idx="14">
                  <c:v>12577</c:v>
                </c:pt>
                <c:pt idx="15">
                  <c:v>13028</c:v>
                </c:pt>
                <c:pt idx="16">
                  <c:v>13013</c:v>
                </c:pt>
                <c:pt idx="17">
                  <c:v>13353</c:v>
                </c:pt>
                <c:pt idx="18">
                  <c:v>13704</c:v>
                </c:pt>
                <c:pt idx="19">
                  <c:v>13867</c:v>
                </c:pt>
                <c:pt idx="20">
                  <c:v>14095</c:v>
                </c:pt>
                <c:pt idx="21">
                  <c:v>13977</c:v>
                </c:pt>
                <c:pt idx="22">
                  <c:v>13859</c:v>
                </c:pt>
                <c:pt idx="23">
                  <c:v>14477</c:v>
                </c:pt>
                <c:pt idx="24">
                  <c:v>14989</c:v>
                </c:pt>
                <c:pt idx="25">
                  <c:v>15217</c:v>
                </c:pt>
                <c:pt idx="26">
                  <c:v>16352</c:v>
                </c:pt>
                <c:pt idx="27">
                  <c:v>17112</c:v>
                </c:pt>
                <c:pt idx="28">
                  <c:v>17288</c:v>
                </c:pt>
                <c:pt idx="29">
                  <c:v>17568</c:v>
                </c:pt>
                <c:pt idx="30">
                  <c:v>17712</c:v>
                </c:pt>
                <c:pt idx="31">
                  <c:v>18365</c:v>
                </c:pt>
                <c:pt idx="32">
                  <c:v>18728</c:v>
                </c:pt>
                <c:pt idx="33">
                  <c:v>19294</c:v>
                </c:pt>
                <c:pt idx="34">
                  <c:v>19749</c:v>
                </c:pt>
                <c:pt idx="35">
                  <c:v>19938</c:v>
                </c:pt>
                <c:pt idx="36">
                  <c:v>19627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Part-Time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cat>
            <c:strRef>
              <c:f>Sheet1!$A$2:$A$38</c:f>
              <c:strCache>
                <c:ptCount val="37"/>
                <c:pt idx="0">
                  <c:v>1976</c:v>
                </c:pt>
                <c:pt idx="1">
                  <c:v>1977</c:v>
                </c:pt>
                <c:pt idx="2">
                  <c:v>1978</c:v>
                </c:pt>
                <c:pt idx="3">
                  <c:v>1979</c:v>
                </c:pt>
                <c:pt idx="4">
                  <c:v>1980</c:v>
                </c:pt>
                <c:pt idx="5">
                  <c:v>1981</c:v>
                </c:pt>
                <c:pt idx="6">
                  <c:v>1982</c:v>
                </c:pt>
                <c:pt idx="7">
                  <c:v>1983</c:v>
                </c:pt>
                <c:pt idx="8">
                  <c:v>1984</c:v>
                </c:pt>
                <c:pt idx="9">
                  <c:v>1985</c:v>
                </c:pt>
                <c:pt idx="10">
                  <c:v>1986</c:v>
                </c:pt>
                <c:pt idx="11">
                  <c:v>1987</c:v>
                </c:pt>
                <c:pt idx="12">
                  <c:v>1988</c:v>
                </c:pt>
                <c:pt idx="13">
                  <c:v>1989</c:v>
                </c:pt>
                <c:pt idx="14">
                  <c:v>1990</c:v>
                </c:pt>
                <c:pt idx="15">
                  <c:v>1991</c:v>
                </c:pt>
                <c:pt idx="16">
                  <c:v>1992</c:v>
                </c:pt>
                <c:pt idx="17">
                  <c:v>1993</c:v>
                </c:pt>
                <c:pt idx="18">
                  <c:v>1994</c:v>
                </c:pt>
                <c:pt idx="19">
                  <c:v>1995</c:v>
                </c:pt>
                <c:pt idx="20">
                  <c:v>1996</c:v>
                </c:pt>
                <c:pt idx="21">
                  <c:v>1997</c:v>
                </c:pt>
                <c:pt idx="22">
                  <c:v>1998</c:v>
                </c:pt>
                <c:pt idx="23">
                  <c:v>1999</c:v>
                </c:pt>
                <c:pt idx="24">
                  <c:v>2000</c:v>
                </c:pt>
                <c:pt idx="25">
                  <c:v>2001</c:v>
                </c:pt>
                <c:pt idx="26">
                  <c:v>2002</c:v>
                </c:pt>
                <c:pt idx="27">
                  <c:v>2003</c:v>
                </c:pt>
                <c:pt idx="28">
                  <c:v>2004</c:v>
                </c:pt>
                <c:pt idx="29">
                  <c:v>2005</c:v>
                </c:pt>
                <c:pt idx="30">
                  <c:v>2006</c:v>
                </c:pt>
                <c:pt idx="31">
                  <c:v>2007</c:v>
                </c:pt>
                <c:pt idx="32">
                  <c:v>2008</c:v>
                </c:pt>
                <c:pt idx="33">
                  <c:v>2009</c:v>
                </c:pt>
                <c:pt idx="34">
                  <c:v>2010</c:v>
                </c:pt>
                <c:pt idx="35">
                  <c:v>2011</c:v>
                </c:pt>
                <c:pt idx="36">
                  <c:v>2012</c:v>
                </c:pt>
              </c:strCache>
            </c:strRef>
          </c:cat>
          <c:val>
            <c:numRef>
              <c:f>Sheet1!$C$2:$C$38</c:f>
              <c:numCache>
                <c:formatCode>General</c:formatCode>
                <c:ptCount val="37"/>
                <c:pt idx="0">
                  <c:v>20036.004524886877</c:v>
                </c:pt>
                <c:pt idx="1">
                  <c:v>20478.645173453995</c:v>
                </c:pt>
                <c:pt idx="2">
                  <c:v>20921.285822021116</c:v>
                </c:pt>
                <c:pt idx="3">
                  <c:v>20771.14291101056</c:v>
                </c:pt>
                <c:pt idx="4">
                  <c:v>20621</c:v>
                </c:pt>
                <c:pt idx="5">
                  <c:v>19945</c:v>
                </c:pt>
                <c:pt idx="6">
                  <c:v>19269</c:v>
                </c:pt>
                <c:pt idx="7">
                  <c:v>19941</c:v>
                </c:pt>
                <c:pt idx="8">
                  <c:v>19812</c:v>
                </c:pt>
                <c:pt idx="9">
                  <c:v>20886</c:v>
                </c:pt>
                <c:pt idx="10">
                  <c:v>21152</c:v>
                </c:pt>
                <c:pt idx="11">
                  <c:v>22336</c:v>
                </c:pt>
                <c:pt idx="12">
                  <c:v>22609</c:v>
                </c:pt>
                <c:pt idx="13">
                  <c:v>22779</c:v>
                </c:pt>
                <c:pt idx="14">
                  <c:v>22511</c:v>
                </c:pt>
                <c:pt idx="15">
                  <c:v>21992</c:v>
                </c:pt>
                <c:pt idx="16">
                  <c:v>21399</c:v>
                </c:pt>
                <c:pt idx="17">
                  <c:v>20879</c:v>
                </c:pt>
                <c:pt idx="18">
                  <c:v>20341</c:v>
                </c:pt>
                <c:pt idx="19">
                  <c:v>19765</c:v>
                </c:pt>
                <c:pt idx="20">
                  <c:v>19435</c:v>
                </c:pt>
                <c:pt idx="21">
                  <c:v>19303</c:v>
                </c:pt>
                <c:pt idx="22">
                  <c:v>19326</c:v>
                </c:pt>
                <c:pt idx="23">
                  <c:v>19011</c:v>
                </c:pt>
                <c:pt idx="24">
                  <c:v>18552</c:v>
                </c:pt>
                <c:pt idx="25">
                  <c:v>18123</c:v>
                </c:pt>
                <c:pt idx="26">
                  <c:v>18176</c:v>
                </c:pt>
                <c:pt idx="27">
                  <c:v>17177</c:v>
                </c:pt>
                <c:pt idx="28">
                  <c:v>16723</c:v>
                </c:pt>
                <c:pt idx="29">
                  <c:v>16169</c:v>
                </c:pt>
                <c:pt idx="30">
                  <c:v>16471</c:v>
                </c:pt>
                <c:pt idx="31">
                  <c:v>15997</c:v>
                </c:pt>
                <c:pt idx="32">
                  <c:v>16373</c:v>
                </c:pt>
                <c:pt idx="33">
                  <c:v>16649</c:v>
                </c:pt>
                <c:pt idx="34">
                  <c:v>16537</c:v>
                </c:pt>
                <c:pt idx="35">
                  <c:v>16253</c:v>
                </c:pt>
                <c:pt idx="36">
                  <c:v>15434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2640768"/>
        <c:axId val="52687616"/>
      </c:areaChart>
      <c:catAx>
        <c:axId val="52640768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crossAx val="52687616"/>
        <c:crosses val="autoZero"/>
        <c:auto val="1"/>
        <c:lblAlgn val="ctr"/>
        <c:lblOffset val="100"/>
        <c:noMultiLvlLbl val="0"/>
      </c:catAx>
      <c:valAx>
        <c:axId val="526876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2640768"/>
        <c:crosses val="autoZero"/>
        <c:crossBetween val="midCat"/>
      </c:valAx>
    </c:plotArea>
    <c:legend>
      <c:legendPos val="r"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cked"/>
        <c:varyColors val="0"/>
        <c:ser>
          <c:idx val="2"/>
          <c:order val="0"/>
          <c:tx>
            <c:strRef>
              <c:f>Sheet1!$D$1</c:f>
              <c:strCache>
                <c:ptCount val="1"/>
                <c:pt idx="0">
                  <c:v>Graduate Certificates</c:v>
                </c:pt>
              </c:strCache>
            </c:strRef>
          </c:tx>
          <c:spPr>
            <a:ln w="25400">
              <a:noFill/>
            </a:ln>
          </c:spPr>
          <c:cat>
            <c:strRef>
              <c:f>Sheet1!$A$2:$A$31</c:f>
              <c:strCache>
                <c:ptCount val="30"/>
                <c:pt idx="0">
                  <c:v>1982-83</c:v>
                </c:pt>
                <c:pt idx="1">
                  <c:v>1983-84</c:v>
                </c:pt>
                <c:pt idx="2">
                  <c:v>1984-85</c:v>
                </c:pt>
                <c:pt idx="3">
                  <c:v>1985-86</c:v>
                </c:pt>
                <c:pt idx="4">
                  <c:v>1986-87</c:v>
                </c:pt>
                <c:pt idx="5">
                  <c:v>1987-88</c:v>
                </c:pt>
                <c:pt idx="6">
                  <c:v>1988-89</c:v>
                </c:pt>
                <c:pt idx="7">
                  <c:v>1989-90</c:v>
                </c:pt>
                <c:pt idx="8">
                  <c:v>1990-91</c:v>
                </c:pt>
                <c:pt idx="9">
                  <c:v>1991-92</c:v>
                </c:pt>
                <c:pt idx="10">
                  <c:v>1992-93</c:v>
                </c:pt>
                <c:pt idx="11">
                  <c:v>1993-94</c:v>
                </c:pt>
                <c:pt idx="12">
                  <c:v>1994-95</c:v>
                </c:pt>
                <c:pt idx="13">
                  <c:v>1995-96</c:v>
                </c:pt>
                <c:pt idx="14">
                  <c:v>1996-97</c:v>
                </c:pt>
                <c:pt idx="15">
                  <c:v>1997-98</c:v>
                </c:pt>
                <c:pt idx="16">
                  <c:v>1998-99</c:v>
                </c:pt>
                <c:pt idx="17">
                  <c:v>1999-00</c:v>
                </c:pt>
                <c:pt idx="18">
                  <c:v>2000-01</c:v>
                </c:pt>
                <c:pt idx="19">
                  <c:v>2001-02</c:v>
                </c:pt>
                <c:pt idx="20">
                  <c:v>2002-03</c:v>
                </c:pt>
                <c:pt idx="21">
                  <c:v>2003-04</c:v>
                </c:pt>
                <c:pt idx="22">
                  <c:v>2004-05</c:v>
                </c:pt>
                <c:pt idx="23">
                  <c:v>2005-06</c:v>
                </c:pt>
                <c:pt idx="24">
                  <c:v>2006-07</c:v>
                </c:pt>
                <c:pt idx="25">
                  <c:v>2007-08</c:v>
                </c:pt>
                <c:pt idx="26">
                  <c:v>2008-09</c:v>
                </c:pt>
                <c:pt idx="27">
                  <c:v>2009-10</c:v>
                </c:pt>
                <c:pt idx="28">
                  <c:v>2010-11</c:v>
                </c:pt>
                <c:pt idx="29">
                  <c:v>2011-12</c:v>
                </c:pt>
              </c:strCache>
            </c:strRef>
          </c:cat>
          <c:val>
            <c:numRef>
              <c:f>Sheet1!$D$2:$D$31</c:f>
              <c:numCache>
                <c:formatCode>General</c:formatCode>
                <c:ptCount val="30"/>
                <c:pt idx="0">
                  <c:v>605</c:v>
                </c:pt>
                <c:pt idx="1">
                  <c:v>563.5</c:v>
                </c:pt>
                <c:pt idx="2">
                  <c:v>522</c:v>
                </c:pt>
                <c:pt idx="3">
                  <c:v>606</c:v>
                </c:pt>
                <c:pt idx="4">
                  <c:v>690</c:v>
                </c:pt>
                <c:pt idx="5">
                  <c:v>647</c:v>
                </c:pt>
                <c:pt idx="6">
                  <c:v>630</c:v>
                </c:pt>
                <c:pt idx="7">
                  <c:v>653</c:v>
                </c:pt>
                <c:pt idx="8">
                  <c:v>699</c:v>
                </c:pt>
                <c:pt idx="9">
                  <c:v>734</c:v>
                </c:pt>
                <c:pt idx="10">
                  <c:v>657</c:v>
                </c:pt>
                <c:pt idx="11">
                  <c:v>657</c:v>
                </c:pt>
                <c:pt idx="12">
                  <c:v>734</c:v>
                </c:pt>
                <c:pt idx="13">
                  <c:v>724</c:v>
                </c:pt>
                <c:pt idx="14">
                  <c:v>676</c:v>
                </c:pt>
                <c:pt idx="15">
                  <c:v>612</c:v>
                </c:pt>
                <c:pt idx="16">
                  <c:v>689</c:v>
                </c:pt>
                <c:pt idx="17">
                  <c:v>790</c:v>
                </c:pt>
                <c:pt idx="18">
                  <c:v>847</c:v>
                </c:pt>
                <c:pt idx="19">
                  <c:v>1053</c:v>
                </c:pt>
                <c:pt idx="20">
                  <c:v>730</c:v>
                </c:pt>
                <c:pt idx="21">
                  <c:v>849</c:v>
                </c:pt>
                <c:pt idx="22">
                  <c:v>1135</c:v>
                </c:pt>
                <c:pt idx="23">
                  <c:v>1224</c:v>
                </c:pt>
                <c:pt idx="24">
                  <c:v>1140</c:v>
                </c:pt>
                <c:pt idx="25">
                  <c:v>1107</c:v>
                </c:pt>
                <c:pt idx="26">
                  <c:v>1206</c:v>
                </c:pt>
                <c:pt idx="27">
                  <c:v>1283</c:v>
                </c:pt>
                <c:pt idx="28">
                  <c:v>1241</c:v>
                </c:pt>
                <c:pt idx="29">
                  <c:v>1391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Doctoral/First Professional Degrees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cat>
            <c:strRef>
              <c:f>Sheet1!$A$2:$A$31</c:f>
              <c:strCache>
                <c:ptCount val="30"/>
                <c:pt idx="0">
                  <c:v>1982-83</c:v>
                </c:pt>
                <c:pt idx="1">
                  <c:v>1983-84</c:v>
                </c:pt>
                <c:pt idx="2">
                  <c:v>1984-85</c:v>
                </c:pt>
                <c:pt idx="3">
                  <c:v>1985-86</c:v>
                </c:pt>
                <c:pt idx="4">
                  <c:v>1986-87</c:v>
                </c:pt>
                <c:pt idx="5">
                  <c:v>1987-88</c:v>
                </c:pt>
                <c:pt idx="6">
                  <c:v>1988-89</c:v>
                </c:pt>
                <c:pt idx="7">
                  <c:v>1989-90</c:v>
                </c:pt>
                <c:pt idx="8">
                  <c:v>1990-91</c:v>
                </c:pt>
                <c:pt idx="9">
                  <c:v>1991-92</c:v>
                </c:pt>
                <c:pt idx="10">
                  <c:v>1992-93</c:v>
                </c:pt>
                <c:pt idx="11">
                  <c:v>1993-94</c:v>
                </c:pt>
                <c:pt idx="12">
                  <c:v>1994-95</c:v>
                </c:pt>
                <c:pt idx="13">
                  <c:v>1995-96</c:v>
                </c:pt>
                <c:pt idx="14">
                  <c:v>1996-97</c:v>
                </c:pt>
                <c:pt idx="15">
                  <c:v>1997-98</c:v>
                </c:pt>
                <c:pt idx="16">
                  <c:v>1998-99</c:v>
                </c:pt>
                <c:pt idx="17">
                  <c:v>1999-00</c:v>
                </c:pt>
                <c:pt idx="18">
                  <c:v>2000-01</c:v>
                </c:pt>
                <c:pt idx="19">
                  <c:v>2001-02</c:v>
                </c:pt>
                <c:pt idx="20">
                  <c:v>2002-03</c:v>
                </c:pt>
                <c:pt idx="21">
                  <c:v>2003-04</c:v>
                </c:pt>
                <c:pt idx="22">
                  <c:v>2004-05</c:v>
                </c:pt>
                <c:pt idx="23">
                  <c:v>2005-06</c:v>
                </c:pt>
                <c:pt idx="24">
                  <c:v>2006-07</c:v>
                </c:pt>
                <c:pt idx="25">
                  <c:v>2007-08</c:v>
                </c:pt>
                <c:pt idx="26">
                  <c:v>2008-09</c:v>
                </c:pt>
                <c:pt idx="27">
                  <c:v>2009-10</c:v>
                </c:pt>
                <c:pt idx="28">
                  <c:v>2010-11</c:v>
                </c:pt>
                <c:pt idx="29">
                  <c:v>2011-12</c:v>
                </c:pt>
              </c:strCache>
            </c:strRef>
          </c:cat>
          <c:val>
            <c:numRef>
              <c:f>Sheet1!$C$2:$C$31</c:f>
              <c:numCache>
                <c:formatCode>General</c:formatCode>
                <c:ptCount val="30"/>
                <c:pt idx="0">
                  <c:v>1356</c:v>
                </c:pt>
                <c:pt idx="1">
                  <c:v>1395.5</c:v>
                </c:pt>
                <c:pt idx="2">
                  <c:v>1435</c:v>
                </c:pt>
                <c:pt idx="3">
                  <c:v>1457.5</c:v>
                </c:pt>
                <c:pt idx="4">
                  <c:v>1480</c:v>
                </c:pt>
                <c:pt idx="5">
                  <c:v>1414</c:v>
                </c:pt>
                <c:pt idx="6">
                  <c:v>1473</c:v>
                </c:pt>
                <c:pt idx="7">
                  <c:v>1528</c:v>
                </c:pt>
                <c:pt idx="8">
                  <c:v>1590</c:v>
                </c:pt>
                <c:pt idx="9">
                  <c:v>1500</c:v>
                </c:pt>
                <c:pt idx="10">
                  <c:v>1513</c:v>
                </c:pt>
                <c:pt idx="11">
                  <c:v>1490</c:v>
                </c:pt>
                <c:pt idx="12">
                  <c:v>1627</c:v>
                </c:pt>
                <c:pt idx="13">
                  <c:v>1597</c:v>
                </c:pt>
                <c:pt idx="14">
                  <c:v>1622</c:v>
                </c:pt>
                <c:pt idx="15">
                  <c:v>1570</c:v>
                </c:pt>
                <c:pt idx="16">
                  <c:v>1474</c:v>
                </c:pt>
                <c:pt idx="17">
                  <c:v>1618</c:v>
                </c:pt>
                <c:pt idx="18">
                  <c:v>1576</c:v>
                </c:pt>
                <c:pt idx="19">
                  <c:v>1591</c:v>
                </c:pt>
                <c:pt idx="20">
                  <c:v>1657</c:v>
                </c:pt>
                <c:pt idx="21">
                  <c:v>1641</c:v>
                </c:pt>
                <c:pt idx="22">
                  <c:v>1697</c:v>
                </c:pt>
                <c:pt idx="23">
                  <c:v>1789</c:v>
                </c:pt>
                <c:pt idx="24">
                  <c:v>1790</c:v>
                </c:pt>
                <c:pt idx="25">
                  <c:v>1716</c:v>
                </c:pt>
                <c:pt idx="26">
                  <c:v>1730</c:v>
                </c:pt>
                <c:pt idx="27">
                  <c:v>1845</c:v>
                </c:pt>
                <c:pt idx="28">
                  <c:v>1808</c:v>
                </c:pt>
                <c:pt idx="29">
                  <c:v>2017</c:v>
                </c:pt>
              </c:numCache>
            </c:numRef>
          </c:val>
        </c:ser>
        <c:ser>
          <c:idx val="0"/>
          <c:order val="2"/>
          <c:tx>
            <c:strRef>
              <c:f>Sheet1!$B$1</c:f>
              <c:strCache>
                <c:ptCount val="1"/>
                <c:pt idx="0">
                  <c:v>Master's Degrees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cat>
            <c:strRef>
              <c:f>Sheet1!$A$2:$A$31</c:f>
              <c:strCache>
                <c:ptCount val="30"/>
                <c:pt idx="0">
                  <c:v>1982-83</c:v>
                </c:pt>
                <c:pt idx="1">
                  <c:v>1983-84</c:v>
                </c:pt>
                <c:pt idx="2">
                  <c:v>1984-85</c:v>
                </c:pt>
                <c:pt idx="3">
                  <c:v>1985-86</c:v>
                </c:pt>
                <c:pt idx="4">
                  <c:v>1986-87</c:v>
                </c:pt>
                <c:pt idx="5">
                  <c:v>1987-88</c:v>
                </c:pt>
                <c:pt idx="6">
                  <c:v>1988-89</c:v>
                </c:pt>
                <c:pt idx="7">
                  <c:v>1989-90</c:v>
                </c:pt>
                <c:pt idx="8">
                  <c:v>1990-91</c:v>
                </c:pt>
                <c:pt idx="9">
                  <c:v>1991-92</c:v>
                </c:pt>
                <c:pt idx="10">
                  <c:v>1992-93</c:v>
                </c:pt>
                <c:pt idx="11">
                  <c:v>1993-94</c:v>
                </c:pt>
                <c:pt idx="12">
                  <c:v>1994-95</c:v>
                </c:pt>
                <c:pt idx="13">
                  <c:v>1995-96</c:v>
                </c:pt>
                <c:pt idx="14">
                  <c:v>1996-97</c:v>
                </c:pt>
                <c:pt idx="15">
                  <c:v>1997-98</c:v>
                </c:pt>
                <c:pt idx="16">
                  <c:v>1998-99</c:v>
                </c:pt>
                <c:pt idx="17">
                  <c:v>1999-00</c:v>
                </c:pt>
                <c:pt idx="18">
                  <c:v>2000-01</c:v>
                </c:pt>
                <c:pt idx="19">
                  <c:v>2001-02</c:v>
                </c:pt>
                <c:pt idx="20">
                  <c:v>2002-03</c:v>
                </c:pt>
                <c:pt idx="21">
                  <c:v>2003-04</c:v>
                </c:pt>
                <c:pt idx="22">
                  <c:v>2004-05</c:v>
                </c:pt>
                <c:pt idx="23">
                  <c:v>2005-06</c:v>
                </c:pt>
                <c:pt idx="24">
                  <c:v>2006-07</c:v>
                </c:pt>
                <c:pt idx="25">
                  <c:v>2007-08</c:v>
                </c:pt>
                <c:pt idx="26">
                  <c:v>2008-09</c:v>
                </c:pt>
                <c:pt idx="27">
                  <c:v>2009-10</c:v>
                </c:pt>
                <c:pt idx="28">
                  <c:v>2010-11</c:v>
                </c:pt>
                <c:pt idx="29">
                  <c:v>2011-12</c:v>
                </c:pt>
              </c:strCache>
            </c:strRef>
          </c:cat>
          <c:val>
            <c:numRef>
              <c:f>Sheet1!$B$2:$B$31</c:f>
              <c:numCache>
                <c:formatCode>General</c:formatCode>
                <c:ptCount val="30"/>
                <c:pt idx="0">
                  <c:v>5492</c:v>
                </c:pt>
                <c:pt idx="1">
                  <c:v>5399</c:v>
                </c:pt>
                <c:pt idx="2">
                  <c:v>5306</c:v>
                </c:pt>
                <c:pt idx="3">
                  <c:v>5530.5</c:v>
                </c:pt>
                <c:pt idx="4">
                  <c:v>5755</c:v>
                </c:pt>
                <c:pt idx="5">
                  <c:v>5892</c:v>
                </c:pt>
                <c:pt idx="6">
                  <c:v>6022</c:v>
                </c:pt>
                <c:pt idx="7">
                  <c:v>6285</c:v>
                </c:pt>
                <c:pt idx="8">
                  <c:v>6281</c:v>
                </c:pt>
                <c:pt idx="9">
                  <c:v>6563</c:v>
                </c:pt>
                <c:pt idx="10">
                  <c:v>6590</c:v>
                </c:pt>
                <c:pt idx="11">
                  <c:v>6649</c:v>
                </c:pt>
                <c:pt idx="12">
                  <c:v>6419</c:v>
                </c:pt>
                <c:pt idx="13">
                  <c:v>6715</c:v>
                </c:pt>
                <c:pt idx="14">
                  <c:v>6949</c:v>
                </c:pt>
                <c:pt idx="15">
                  <c:v>7161</c:v>
                </c:pt>
                <c:pt idx="16">
                  <c:v>7367</c:v>
                </c:pt>
                <c:pt idx="17">
                  <c:v>7163</c:v>
                </c:pt>
                <c:pt idx="18">
                  <c:v>7596</c:v>
                </c:pt>
                <c:pt idx="19">
                  <c:v>7520</c:v>
                </c:pt>
                <c:pt idx="20">
                  <c:v>8291</c:v>
                </c:pt>
                <c:pt idx="21">
                  <c:v>8419</c:v>
                </c:pt>
                <c:pt idx="22">
                  <c:v>8903</c:v>
                </c:pt>
                <c:pt idx="23">
                  <c:v>8684</c:v>
                </c:pt>
                <c:pt idx="24">
                  <c:v>8531</c:v>
                </c:pt>
                <c:pt idx="25">
                  <c:v>8697</c:v>
                </c:pt>
                <c:pt idx="26">
                  <c:v>9305</c:v>
                </c:pt>
                <c:pt idx="27">
                  <c:v>8723</c:v>
                </c:pt>
                <c:pt idx="28">
                  <c:v>9251</c:v>
                </c:pt>
                <c:pt idx="29">
                  <c:v>9467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8051968"/>
        <c:axId val="138053504"/>
      </c:areaChart>
      <c:catAx>
        <c:axId val="138051968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crossAx val="138053504"/>
        <c:crosses val="autoZero"/>
        <c:auto val="1"/>
        <c:lblAlgn val="ctr"/>
        <c:lblOffset val="100"/>
        <c:noMultiLvlLbl val="0"/>
      </c:catAx>
      <c:valAx>
        <c:axId val="1380535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8051968"/>
        <c:crosses val="autoZero"/>
        <c:crossBetween val="midCat"/>
      </c:valAx>
    </c:plotArea>
    <c:legend>
      <c:legendPos val="r"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Percent of Students Enrolling</a:t>
            </a:r>
            <a:r>
              <a:rPr lang="en-US" baseline="0" dirty="0" smtClean="0"/>
              <a:t> in Remedial Courses in Public 2-year Institutions</a:t>
            </a:r>
            <a:endParaRPr lang="en-US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1"/>
            <c:invertIfNegative val="0"/>
            <c:bubble3D val="0"/>
            <c:spPr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cat>
            <c:strRef>
              <c:f>Sheet1!$A$2:$A$29</c:f>
              <c:strCache>
                <c:ptCount val="28"/>
                <c:pt idx="0">
                  <c:v>Tennessee</c:v>
                </c:pt>
                <c:pt idx="1">
                  <c:v>Connecticut* </c:v>
                </c:pt>
                <c:pt idx="2">
                  <c:v>West Virginia</c:v>
                </c:pt>
                <c:pt idx="3">
                  <c:v>Hawaii</c:v>
                </c:pt>
                <c:pt idx="4">
                  <c:v>Louisiana</c:v>
                </c:pt>
                <c:pt idx="5">
                  <c:v>Massachusetts</c:v>
                </c:pt>
                <c:pt idx="6">
                  <c:v>Maryland</c:v>
                </c:pt>
                <c:pt idx="7">
                  <c:v>Oklahoma</c:v>
                </c:pt>
                <c:pt idx="8">
                  <c:v>Arizona</c:v>
                </c:pt>
                <c:pt idx="9">
                  <c:v>Ohio</c:v>
                </c:pt>
                <c:pt idx="10">
                  <c:v>Idaho</c:v>
                </c:pt>
                <c:pt idx="11">
                  <c:v>New Mexico</c:v>
                </c:pt>
                <c:pt idx="12">
                  <c:v>Florida</c:v>
                </c:pt>
                <c:pt idx="13">
                  <c:v>Missouri</c:v>
                </c:pt>
                <c:pt idx="14">
                  <c:v>Oregon</c:v>
                </c:pt>
                <c:pt idx="15">
                  <c:v>Texas</c:v>
                </c:pt>
                <c:pt idx="16">
                  <c:v>Wyoming</c:v>
                </c:pt>
                <c:pt idx="17">
                  <c:v>Illinois</c:v>
                </c:pt>
                <c:pt idx="18">
                  <c:v>Indiana</c:v>
                </c:pt>
                <c:pt idx="19">
                  <c:v>Washington</c:v>
                </c:pt>
                <c:pt idx="20">
                  <c:v>Virginia</c:v>
                </c:pt>
                <c:pt idx="21">
                  <c:v>Mississippi</c:v>
                </c:pt>
                <c:pt idx="22">
                  <c:v>Nevada</c:v>
                </c:pt>
                <c:pt idx="23">
                  <c:v>Georgia</c:v>
                </c:pt>
                <c:pt idx="24">
                  <c:v>Colorado</c:v>
                </c:pt>
                <c:pt idx="25">
                  <c:v>Kentucky</c:v>
                </c:pt>
                <c:pt idx="26">
                  <c:v>North Carolina</c:v>
                </c:pt>
                <c:pt idx="27">
                  <c:v>Utah</c:v>
                </c:pt>
              </c:strCache>
            </c:strRef>
          </c:cat>
          <c:val>
            <c:numRef>
              <c:f>Sheet1!$B$2:$B$29</c:f>
              <c:numCache>
                <c:formatCode>General</c:formatCode>
                <c:ptCount val="28"/>
                <c:pt idx="0">
                  <c:v>0.71199999999999997</c:v>
                </c:pt>
                <c:pt idx="1">
                  <c:v>0.70598430943258528</c:v>
                </c:pt>
                <c:pt idx="2">
                  <c:v>0.69299999999999995</c:v>
                </c:pt>
                <c:pt idx="3">
                  <c:v>0.66</c:v>
                </c:pt>
                <c:pt idx="4">
                  <c:v>0.63100000000000001</c:v>
                </c:pt>
                <c:pt idx="5">
                  <c:v>0.61699999999999999</c:v>
                </c:pt>
                <c:pt idx="6">
                  <c:v>0.60499999999999998</c:v>
                </c:pt>
                <c:pt idx="7">
                  <c:v>0.59599999999999997</c:v>
                </c:pt>
                <c:pt idx="8">
                  <c:v>0.58799999999999997</c:v>
                </c:pt>
                <c:pt idx="9">
                  <c:v>0.58499999999999996</c:v>
                </c:pt>
                <c:pt idx="10">
                  <c:v>0.57399999999999995</c:v>
                </c:pt>
                <c:pt idx="11">
                  <c:v>0.56999999999999995</c:v>
                </c:pt>
                <c:pt idx="12">
                  <c:v>0.54300000000000004</c:v>
                </c:pt>
                <c:pt idx="13">
                  <c:v>0.52300000000000002</c:v>
                </c:pt>
                <c:pt idx="14">
                  <c:v>0.51600000000000001</c:v>
                </c:pt>
                <c:pt idx="15">
                  <c:v>0.51</c:v>
                </c:pt>
                <c:pt idx="16">
                  <c:v>0.49299999999999999</c:v>
                </c:pt>
                <c:pt idx="17">
                  <c:v>0.48699999999999999</c:v>
                </c:pt>
                <c:pt idx="18">
                  <c:v>0.46400000000000002</c:v>
                </c:pt>
                <c:pt idx="19">
                  <c:v>0.45900000000000002</c:v>
                </c:pt>
                <c:pt idx="20">
                  <c:v>0.43</c:v>
                </c:pt>
                <c:pt idx="21">
                  <c:v>0.42899999999999999</c:v>
                </c:pt>
                <c:pt idx="22">
                  <c:v>0.41599999999999998</c:v>
                </c:pt>
                <c:pt idx="23">
                  <c:v>0.371</c:v>
                </c:pt>
                <c:pt idx="24">
                  <c:v>0.35299999999999998</c:v>
                </c:pt>
                <c:pt idx="25">
                  <c:v>0.34</c:v>
                </c:pt>
                <c:pt idx="26">
                  <c:v>0.318</c:v>
                </c:pt>
                <c:pt idx="27">
                  <c:v>0.22800000000000001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38459392"/>
        <c:axId val="138461184"/>
      </c:barChart>
      <c:catAx>
        <c:axId val="1384593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38461184"/>
        <c:crosses val="autoZero"/>
        <c:auto val="1"/>
        <c:lblAlgn val="ctr"/>
        <c:lblOffset val="100"/>
        <c:noMultiLvlLbl val="0"/>
      </c:catAx>
      <c:valAx>
        <c:axId val="138461184"/>
        <c:scaling>
          <c:orientation val="minMax"/>
          <c:max val="1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%" sourceLinked="0"/>
        <c:majorTickMark val="out"/>
        <c:minorTickMark val="none"/>
        <c:tickLblPos val="nextTo"/>
        <c:crossAx val="1384593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2786850585906217E-2"/>
          <c:y val="3.2520325203252036E-2"/>
          <c:w val="0.89691189943811944"/>
          <c:h val="0.8123477137419905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chemeClr val="tx2"/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Sheet1!$A$2:$A$18</c:f>
              <c:strCache>
                <c:ptCount val="17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80+</c:v>
                </c:pt>
              </c:strCache>
            </c:strRef>
          </c:cat>
          <c:val>
            <c:numRef>
              <c:f>Sheet1!$B$2:$B$18</c:f>
              <c:numCache>
                <c:formatCode>0.0</c:formatCode>
                <c:ptCount val="17"/>
                <c:pt idx="0">
                  <c:v>-3.7030374354447879</c:v>
                </c:pt>
                <c:pt idx="1">
                  <c:v>-3.7370121778276366</c:v>
                </c:pt>
                <c:pt idx="2">
                  <c:v>-4.0986797556555921</c:v>
                </c:pt>
                <c:pt idx="3">
                  <c:v>-4.7220068492471556</c:v>
                </c:pt>
                <c:pt idx="4">
                  <c:v>-4.7100270766801078</c:v>
                </c:pt>
                <c:pt idx="5">
                  <c:v>-4.3096436341789826</c:v>
                </c:pt>
                <c:pt idx="6">
                  <c:v>-3.8602738757943289</c:v>
                </c:pt>
                <c:pt idx="7">
                  <c:v>-3.0444263226845503</c:v>
                </c:pt>
                <c:pt idx="8">
                  <c:v>-2.5257515929794616</c:v>
                </c:pt>
                <c:pt idx="9">
                  <c:v>-2.3638343230857037</c:v>
                </c:pt>
                <c:pt idx="10">
                  <c:v>-2.4717006864232323</c:v>
                </c:pt>
                <c:pt idx="11">
                  <c:v>-2.4107913699744614</c:v>
                </c:pt>
                <c:pt idx="12">
                  <c:v>-2.0672727889097575</c:v>
                </c:pt>
                <c:pt idx="13">
                  <c:v>-1.7233110341565403</c:v>
                </c:pt>
                <c:pt idx="14">
                  <c:v>-1.2637628040063129</c:v>
                </c:pt>
                <c:pt idx="15">
                  <c:v>-0.81948404187659529</c:v>
                </c:pt>
                <c:pt idx="16">
                  <c:v>-0.75469662558355621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Sheet1!$A$2:$A$18</c:f>
              <c:strCache>
                <c:ptCount val="17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80+</c:v>
                </c:pt>
              </c:strCache>
            </c:strRef>
          </c:cat>
          <c:val>
            <c:numRef>
              <c:f>Sheet1!$C$2:$C$18</c:f>
              <c:numCache>
                <c:formatCode>0.0</c:formatCode>
                <c:ptCount val="17"/>
                <c:pt idx="0">
                  <c:v>3.537014097513465</c:v>
                </c:pt>
                <c:pt idx="1">
                  <c:v>3.5695677794790255</c:v>
                </c:pt>
                <c:pt idx="2">
                  <c:v>3.9270043028468371</c:v>
                </c:pt>
                <c:pt idx="3">
                  <c:v>4.5687708546062389</c:v>
                </c:pt>
                <c:pt idx="4">
                  <c:v>4.7016727905539453</c:v>
                </c:pt>
                <c:pt idx="5">
                  <c:v>4.3540129340086962</c:v>
                </c:pt>
                <c:pt idx="6">
                  <c:v>3.9481674968222311</c:v>
                </c:pt>
                <c:pt idx="7">
                  <c:v>3.1506462979697178</c:v>
                </c:pt>
                <c:pt idx="8">
                  <c:v>2.6358782741563185</c:v>
                </c:pt>
                <c:pt idx="9">
                  <c:v>2.4983311562004129</c:v>
                </c:pt>
                <c:pt idx="10">
                  <c:v>2.675061957728087</c:v>
                </c:pt>
                <c:pt idx="11">
                  <c:v>2.6992970011035027</c:v>
                </c:pt>
                <c:pt idx="12">
                  <c:v>2.3964447770530701</c:v>
                </c:pt>
                <c:pt idx="13">
                  <c:v>2.1536793355647839</c:v>
                </c:pt>
                <c:pt idx="14">
                  <c:v>1.7470170857011789</c:v>
                </c:pt>
                <c:pt idx="15">
                  <c:v>1.306091392422287</c:v>
                </c:pt>
                <c:pt idx="16">
                  <c:v>1.5456300717614386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"/>
        <c:overlap val="100"/>
        <c:axId val="32024064"/>
        <c:axId val="32025600"/>
      </c:barChart>
      <c:catAx>
        <c:axId val="32024064"/>
        <c:scaling>
          <c:orientation val="minMax"/>
        </c:scaling>
        <c:delete val="0"/>
        <c:axPos val="l"/>
        <c:majorTickMark val="none"/>
        <c:minorTickMark val="none"/>
        <c:tickLblPos val="high"/>
        <c:txPr>
          <a:bodyPr/>
          <a:lstStyle/>
          <a:p>
            <a:pPr>
              <a:defRPr sz="1200"/>
            </a:pPr>
            <a:endParaRPr lang="en-US"/>
          </a:p>
        </c:txPr>
        <c:crossAx val="32025600"/>
        <c:crosses val="autoZero"/>
        <c:auto val="1"/>
        <c:lblAlgn val="ctr"/>
        <c:lblOffset val="100"/>
        <c:noMultiLvlLbl val="0"/>
      </c:catAx>
      <c:valAx>
        <c:axId val="32025600"/>
        <c:scaling>
          <c:orientation val="minMax"/>
          <c:max val="8"/>
          <c:min val="-8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Percent of Population</a:t>
                </a:r>
                <a:endParaRPr lang="en-US" dirty="0"/>
              </a:p>
            </c:rich>
          </c:tx>
          <c:layout/>
          <c:overlay val="0"/>
        </c:title>
        <c:numFmt formatCode="#,##0;[Red]#,##0" sourceLinked="0"/>
        <c:majorTickMark val="out"/>
        <c:minorTickMark val="none"/>
        <c:tickLblPos val="nextTo"/>
        <c:crossAx val="32024064"/>
        <c:crosses val="autoZero"/>
        <c:crossBetween val="between"/>
        <c:majorUnit val="2"/>
      </c:valAx>
      <c:spPr>
        <a:noFill/>
        <a:scene3d>
          <a:camera prst="orthographicFront"/>
          <a:lightRig rig="threePt" dir="t"/>
        </a:scene3d>
        <a:sp3d>
          <a:bevelT w="6350"/>
        </a:sp3d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CT Median Household Income and Tuition + Required Fees for Community Colleges and CT State Universities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3521925108898958"/>
          <c:y val="0.18153795968633113"/>
          <c:w val="0.76493566931498536"/>
          <c:h val="0.478558691959074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Report!$B$3</c:f>
              <c:strCache>
                <c:ptCount val="1"/>
                <c:pt idx="0">
                  <c:v>Connecticut Median Household Income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Report!$A$5:$A$29</c:f>
              <c:strCache>
                <c:ptCount val="25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</c:strCache>
            </c:strRef>
          </c:cat>
          <c:val>
            <c:numRef>
              <c:f>Report!$B$5:$B$29</c:f>
              <c:numCache>
                <c:formatCode>#,##0</c:formatCode>
                <c:ptCount val="25"/>
                <c:pt idx="0">
                  <c:v>32862</c:v>
                </c:pt>
                <c:pt idx="1">
                  <c:v>36213</c:v>
                </c:pt>
                <c:pt idx="2">
                  <c:v>42321</c:v>
                </c:pt>
                <c:pt idx="3">
                  <c:v>38870</c:v>
                </c:pt>
                <c:pt idx="4">
                  <c:v>42154</c:v>
                </c:pt>
                <c:pt idx="5">
                  <c:v>40841</c:v>
                </c:pt>
                <c:pt idx="6">
                  <c:v>39516</c:v>
                </c:pt>
                <c:pt idx="7">
                  <c:v>41097</c:v>
                </c:pt>
                <c:pt idx="8">
                  <c:v>40243</c:v>
                </c:pt>
                <c:pt idx="9">
                  <c:v>42119</c:v>
                </c:pt>
                <c:pt idx="10">
                  <c:v>43985</c:v>
                </c:pt>
                <c:pt idx="11">
                  <c:v>46508</c:v>
                </c:pt>
                <c:pt idx="12">
                  <c:v>50593</c:v>
                </c:pt>
                <c:pt idx="13">
                  <c:v>50172</c:v>
                </c:pt>
                <c:pt idx="14">
                  <c:v>53347</c:v>
                </c:pt>
                <c:pt idx="15">
                  <c:v>53387</c:v>
                </c:pt>
                <c:pt idx="16">
                  <c:v>54965</c:v>
                </c:pt>
                <c:pt idx="17">
                  <c:v>55100</c:v>
                </c:pt>
                <c:pt idx="18">
                  <c:v>56835</c:v>
                </c:pt>
                <c:pt idx="19">
                  <c:v>62404</c:v>
                </c:pt>
                <c:pt idx="20">
                  <c:v>64141</c:v>
                </c:pt>
                <c:pt idx="21">
                  <c:v>64682</c:v>
                </c:pt>
                <c:pt idx="22">
                  <c:v>64851</c:v>
                </c:pt>
                <c:pt idx="23">
                  <c:v>66452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8"/>
        <c:axId val="133960448"/>
        <c:axId val="133961984"/>
      </c:barChart>
      <c:lineChart>
        <c:grouping val="standard"/>
        <c:varyColors val="0"/>
        <c:ser>
          <c:idx val="1"/>
          <c:order val="1"/>
          <c:tx>
            <c:strRef>
              <c:f>Report!$C$3</c:f>
              <c:strCache>
                <c:ptCount val="1"/>
                <c:pt idx="0">
                  <c:v>Connecticut Community Colleges</c:v>
                </c:pt>
              </c:strCache>
            </c:strRef>
          </c:tx>
          <c:marker>
            <c:symbol val="none"/>
          </c:marker>
          <c:cat>
            <c:strRef>
              <c:f>Report!$A$5:$A$29</c:f>
              <c:strCache>
                <c:ptCount val="25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</c:strCache>
            </c:strRef>
          </c:cat>
          <c:val>
            <c:numRef>
              <c:f>Report!$D$5:$D$29</c:f>
              <c:numCache>
                <c:formatCode>General</c:formatCode>
                <c:ptCount val="25"/>
                <c:pt idx="2" formatCode="0.0%">
                  <c:v>2.079345951182628E-2</c:v>
                </c:pt>
                <c:pt idx="3" formatCode="0.0%">
                  <c:v>2.4028813995369179E-2</c:v>
                </c:pt>
                <c:pt idx="4" formatCode="0.0%">
                  <c:v>2.6806471509228068E-2</c:v>
                </c:pt>
                <c:pt idx="5" formatCode="0.0%">
                  <c:v>3.1243113537866359E-2</c:v>
                </c:pt>
                <c:pt idx="6" formatCode="0.0%">
                  <c:v>3.5378074703917399E-2</c:v>
                </c:pt>
                <c:pt idx="7" formatCode="0.0%">
                  <c:v>3.6985668053629218E-2</c:v>
                </c:pt>
                <c:pt idx="8" formatCode="0.0%">
                  <c:v>4.0901523246278854E-2</c:v>
                </c:pt>
                <c:pt idx="9" formatCode="0.0%">
                  <c:v>4.0884161542296828E-2</c:v>
                </c:pt>
                <c:pt idx="10" formatCode="0.0%">
                  <c:v>4.124133227236558E-2</c:v>
                </c:pt>
                <c:pt idx="11" formatCode="0.0%">
                  <c:v>3.9004042315300594E-2</c:v>
                </c:pt>
                <c:pt idx="12" formatCode="0.0%">
                  <c:v>3.5854762516553673E-2</c:v>
                </c:pt>
                <c:pt idx="13" formatCode="0.0%">
                  <c:v>3.7590688033165912E-2</c:v>
                </c:pt>
                <c:pt idx="14" formatCode="0.0%">
                  <c:v>3.5390931073912307E-2</c:v>
                </c:pt>
                <c:pt idx="15" formatCode="0.0%">
                  <c:v>3.8099162717515497E-2</c:v>
                </c:pt>
                <c:pt idx="16" formatCode="0.0%">
                  <c:v>4.2026744291822071E-2</c:v>
                </c:pt>
                <c:pt idx="17" formatCode="0.0%">
                  <c:v>4.3666061705989113E-2</c:v>
                </c:pt>
                <c:pt idx="18" formatCode="0.0%">
                  <c:v>4.4620392363860298E-2</c:v>
                </c:pt>
                <c:pt idx="19" formatCode="0.0%">
                  <c:v>4.2817768091788985E-2</c:v>
                </c:pt>
                <c:pt idx="20" formatCode="0.0%">
                  <c:v>4.4090363418094511E-2</c:v>
                </c:pt>
                <c:pt idx="21" formatCode="0.0%">
                  <c:v>4.6133391051606319E-2</c:v>
                </c:pt>
                <c:pt idx="22" formatCode="0.0%">
                  <c:v>4.9343880587808975E-2</c:v>
                </c:pt>
                <c:pt idx="23" formatCode="0.0%">
                  <c:v>5.125504123276952E-2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Report!$E$3</c:f>
              <c:strCache>
                <c:ptCount val="1"/>
                <c:pt idx="0">
                  <c:v>Connecticut State Universities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Report!$A$5:$A$29</c:f>
              <c:strCache>
                <c:ptCount val="25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</c:strCache>
            </c:strRef>
          </c:cat>
          <c:val>
            <c:numRef>
              <c:f>Report!$F$5:$F$29</c:f>
              <c:numCache>
                <c:formatCode>0.0%</c:formatCode>
                <c:ptCount val="25"/>
                <c:pt idx="0">
                  <c:v>4.0966770129633012E-2</c:v>
                </c:pt>
                <c:pt idx="1">
                  <c:v>4.168392566205506E-2</c:v>
                </c:pt>
                <c:pt idx="2">
                  <c:v>3.7481392216630043E-2</c:v>
                </c:pt>
                <c:pt idx="3">
                  <c:v>4.8366349369693848E-2</c:v>
                </c:pt>
                <c:pt idx="4">
                  <c:v>5.6572330027992598E-2</c:v>
                </c:pt>
                <c:pt idx="5">
                  <c:v>7.0480644450429716E-2</c:v>
                </c:pt>
                <c:pt idx="6">
                  <c:v>7.5298613219961535E-2</c:v>
                </c:pt>
                <c:pt idx="7">
                  <c:v>7.6568849307735359E-2</c:v>
                </c:pt>
                <c:pt idx="8">
                  <c:v>8.1063787490992217E-2</c:v>
                </c:pt>
                <c:pt idx="9">
                  <c:v>8.4967591823167696E-2</c:v>
                </c:pt>
                <c:pt idx="10">
                  <c:v>8.3636466977378657E-2</c:v>
                </c:pt>
                <c:pt idx="11">
                  <c:v>8.023350821364067E-2</c:v>
                </c:pt>
                <c:pt idx="12">
                  <c:v>7.5588520151009031E-2</c:v>
                </c:pt>
                <c:pt idx="13">
                  <c:v>7.9117834648808102E-2</c:v>
                </c:pt>
                <c:pt idx="14">
                  <c:v>7.7811310851594276E-2</c:v>
                </c:pt>
                <c:pt idx="15">
                  <c:v>8.4875531496431719E-2</c:v>
                </c:pt>
                <c:pt idx="16">
                  <c:v>9.3168379878104252E-2</c:v>
                </c:pt>
                <c:pt idx="17">
                  <c:v>0.10318058076225045</c:v>
                </c:pt>
                <c:pt idx="18">
                  <c:v>0.10443388756927949</c:v>
                </c:pt>
                <c:pt idx="19">
                  <c:v>0.10240529453240177</c:v>
                </c:pt>
                <c:pt idx="20">
                  <c:v>0.10501083550303238</c:v>
                </c:pt>
                <c:pt idx="21">
                  <c:v>0.11098528184038836</c:v>
                </c:pt>
                <c:pt idx="22">
                  <c:v>0.11667900263681362</c:v>
                </c:pt>
                <c:pt idx="23">
                  <c:v>0.12095196532835731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Report!$G$3</c:f>
              <c:strCache>
                <c:ptCount val="1"/>
                <c:pt idx="0">
                  <c:v>University of Connecticut</c:v>
                </c:pt>
              </c:strCache>
            </c:strRef>
          </c:tx>
          <c:marker>
            <c:symbol val="none"/>
          </c:marker>
          <c:cat>
            <c:strRef>
              <c:f>Report!$A$5:$A$29</c:f>
              <c:strCache>
                <c:ptCount val="25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</c:strCache>
            </c:strRef>
          </c:cat>
          <c:val>
            <c:numRef>
              <c:f>Report!$H$5:$H$29</c:f>
              <c:numCache>
                <c:formatCode>0.0%</c:formatCode>
                <c:ptCount val="25"/>
                <c:pt idx="0">
                  <c:v>6.4907796238816873E-2</c:v>
                </c:pt>
                <c:pt idx="1">
                  <c:v>6.3319802280948828E-2</c:v>
                </c:pt>
                <c:pt idx="2">
                  <c:v>6.216771815410789E-2</c:v>
                </c:pt>
                <c:pt idx="3">
                  <c:v>7.6537175199382551E-2</c:v>
                </c:pt>
                <c:pt idx="4">
                  <c:v>8.0704085021587518E-2</c:v>
                </c:pt>
                <c:pt idx="5">
                  <c:v>9.5541245317205745E-2</c:v>
                </c:pt>
                <c:pt idx="6">
                  <c:v>0.10856361979957485</c:v>
                </c:pt>
                <c:pt idx="7">
                  <c:v>0.11465557096625058</c:v>
                </c:pt>
                <c:pt idx="8">
                  <c:v>0.11952389235394975</c:v>
                </c:pt>
                <c:pt idx="9">
                  <c:v>0.11809397184168664</c:v>
                </c:pt>
                <c:pt idx="10">
                  <c:v>0.11917699215641696</c:v>
                </c:pt>
                <c:pt idx="11">
                  <c:v>0.11460393910725036</c:v>
                </c:pt>
                <c:pt idx="12">
                  <c:v>0.10681319550135394</c:v>
                </c:pt>
                <c:pt idx="13">
                  <c:v>0.11153631507613808</c:v>
                </c:pt>
                <c:pt idx="14">
                  <c:v>0.10917202466867865</c:v>
                </c:pt>
                <c:pt idx="15">
                  <c:v>0.11527150804502968</c:v>
                </c:pt>
                <c:pt idx="16">
                  <c:v>0.12371509142181387</c:v>
                </c:pt>
                <c:pt idx="17">
                  <c:v>0.13593466424682396</c:v>
                </c:pt>
                <c:pt idx="18">
                  <c:v>0.13920999384182281</c:v>
                </c:pt>
                <c:pt idx="19">
                  <c:v>0.13399782065252228</c:v>
                </c:pt>
                <c:pt idx="20">
                  <c:v>0.13800845013330007</c:v>
                </c:pt>
                <c:pt idx="21">
                  <c:v>0.14436783030827741</c:v>
                </c:pt>
                <c:pt idx="22">
                  <c:v>0.15244175109096236</c:v>
                </c:pt>
                <c:pt idx="23">
                  <c:v>0.15674471799193404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3970176"/>
        <c:axId val="133968256"/>
      </c:lineChart>
      <c:catAx>
        <c:axId val="133960448"/>
        <c:scaling>
          <c:orientation val="minMax"/>
        </c:scaling>
        <c:delete val="0"/>
        <c:axPos val="b"/>
        <c:majorTickMark val="out"/>
        <c:minorTickMark val="none"/>
        <c:tickLblPos val="nextTo"/>
        <c:crossAx val="133961984"/>
        <c:crosses val="autoZero"/>
        <c:auto val="1"/>
        <c:lblAlgn val="ctr"/>
        <c:lblOffset val="100"/>
        <c:noMultiLvlLbl val="0"/>
      </c:catAx>
      <c:valAx>
        <c:axId val="133961984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Median Household Income</a:t>
                </a:r>
              </a:p>
            </c:rich>
          </c:tx>
          <c:overlay val="0"/>
        </c:title>
        <c:numFmt formatCode="#,##0" sourceLinked="1"/>
        <c:majorTickMark val="out"/>
        <c:minorTickMark val="none"/>
        <c:tickLblPos val="nextTo"/>
        <c:crossAx val="133960448"/>
        <c:crosses val="autoZero"/>
        <c:crossBetween val="between"/>
      </c:valAx>
      <c:valAx>
        <c:axId val="133968256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Tuition &amp; Required Fees as Pct of MHI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96545888865369778"/>
              <c:y val="0.16034035783005277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crossAx val="133970176"/>
        <c:crosses val="max"/>
        <c:crossBetween val="between"/>
      </c:valAx>
      <c:catAx>
        <c:axId val="133970176"/>
        <c:scaling>
          <c:orientation val="minMax"/>
        </c:scaling>
        <c:delete val="1"/>
        <c:axPos val="b"/>
        <c:majorTickMark val="out"/>
        <c:minorTickMark val="none"/>
        <c:tickLblPos val="nextTo"/>
        <c:crossAx val="133968256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0.11573490813648293"/>
          <c:y val="0.80208916593759116"/>
          <c:w val="0.81849095503767688"/>
          <c:h val="9.828842987676642E-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Arial Narrow" pitchFamily="34" charset="0"/>
        </a:defRPr>
      </a:pPr>
      <a:endParaRPr lang="en-US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Educ Approps per FTE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txPr>
              <a:bodyPr rot="-5400000" vert="horz"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Sheet1!$A$2:$A$27</c:f>
              <c:numCache>
                <c:formatCode>General</c:formatCode>
                <c:ptCount val="26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  <c:pt idx="25">
                  <c:v>2012</c:v>
                </c:pt>
              </c:numCache>
            </c:numRef>
          </c:cat>
          <c:val>
            <c:numRef>
              <c:f>Sheet1!$B$2:$B$27</c:f>
              <c:numCache>
                <c:formatCode>_("$"* #,##0_);_("$"* \(#,##0\);_("$"* "-"??_);_(@_)</c:formatCode>
                <c:ptCount val="26"/>
                <c:pt idx="0">
                  <c:v>8496.5024801934505</c:v>
                </c:pt>
                <c:pt idx="1">
                  <c:v>8473.0683080751605</c:v>
                </c:pt>
                <c:pt idx="2">
                  <c:v>8340.5059291564594</c:v>
                </c:pt>
                <c:pt idx="3">
                  <c:v>8244.3752875980699</c:v>
                </c:pt>
                <c:pt idx="4">
                  <c:v>8028.0809268718804</c:v>
                </c:pt>
                <c:pt idx="5">
                  <c:v>7580.2091882210798</c:v>
                </c:pt>
                <c:pt idx="6">
                  <c:v>7321.68749832917</c:v>
                </c:pt>
                <c:pt idx="7">
                  <c:v>7418.5572078467003</c:v>
                </c:pt>
                <c:pt idx="8">
                  <c:v>7659.7499240136603</c:v>
                </c:pt>
                <c:pt idx="9">
                  <c:v>7740.8969557366299</c:v>
                </c:pt>
                <c:pt idx="10">
                  <c:v>8028.9189396458896</c:v>
                </c:pt>
                <c:pt idx="11">
                  <c:v>8289.5146152484194</c:v>
                </c:pt>
                <c:pt idx="12">
                  <c:v>8504.4938236800208</c:v>
                </c:pt>
                <c:pt idx="13">
                  <c:v>8427.1313553184391</c:v>
                </c:pt>
                <c:pt idx="14">
                  <c:v>8669.8850778714004</c:v>
                </c:pt>
                <c:pt idx="15">
                  <c:v>8351.5469744125094</c:v>
                </c:pt>
                <c:pt idx="16">
                  <c:v>7713.1857546331303</c:v>
                </c:pt>
                <c:pt idx="17">
                  <c:v>7195.3597909957098</c:v>
                </c:pt>
                <c:pt idx="18">
                  <c:v>7152.4902665170302</c:v>
                </c:pt>
                <c:pt idx="19">
                  <c:v>7486.1780752851701</c:v>
                </c:pt>
                <c:pt idx="20">
                  <c:v>7666.9241970021303</c:v>
                </c:pt>
                <c:pt idx="21">
                  <c:v>7780.9367981195001</c:v>
                </c:pt>
                <c:pt idx="22">
                  <c:v>7272.7281443256697</c:v>
                </c:pt>
                <c:pt idx="23">
                  <c:v>6729.4483686119002</c:v>
                </c:pt>
                <c:pt idx="24">
                  <c:v>6483.1290430794897</c:v>
                </c:pt>
                <c:pt idx="25">
                  <c:v>5905.6615571821003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NetTuition per FTE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txPr>
              <a:bodyPr rot="-5400000" vert="horz"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Sheet1!$A$2:$A$27</c:f>
              <c:numCache>
                <c:formatCode>General</c:formatCode>
                <c:ptCount val="26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  <c:pt idx="25">
                  <c:v>2012</c:v>
                </c:pt>
              </c:numCache>
            </c:numRef>
          </c:cat>
          <c:val>
            <c:numRef>
              <c:f>Sheet1!$C$2:$C$27</c:f>
              <c:numCache>
                <c:formatCode>_("$"* #,##0_);_("$"* \(#,##0\);_("$"* "-"??_);_(@_)</c:formatCode>
                <c:ptCount val="26"/>
                <c:pt idx="0">
                  <c:v>2587.6638249030402</c:v>
                </c:pt>
                <c:pt idx="1">
                  <c:v>2652.4232010694</c:v>
                </c:pt>
                <c:pt idx="2">
                  <c:v>2702.7704838896202</c:v>
                </c:pt>
                <c:pt idx="3">
                  <c:v>2748.0518581002998</c:v>
                </c:pt>
                <c:pt idx="4">
                  <c:v>2840.52884146208</c:v>
                </c:pt>
                <c:pt idx="5">
                  <c:v>3069.1328231153998</c:v>
                </c:pt>
                <c:pt idx="6">
                  <c:v>3265.2139970195999</c:v>
                </c:pt>
                <c:pt idx="7">
                  <c:v>3379.8239734661502</c:v>
                </c:pt>
                <c:pt idx="8">
                  <c:v>3468.5098257925301</c:v>
                </c:pt>
                <c:pt idx="9">
                  <c:v>3586.60000617272</c:v>
                </c:pt>
                <c:pt idx="10">
                  <c:v>3637.0496688032599</c:v>
                </c:pt>
                <c:pt idx="11">
                  <c:v>3659.5419469374301</c:v>
                </c:pt>
                <c:pt idx="12">
                  <c:v>3662.2551438366499</c:v>
                </c:pt>
                <c:pt idx="13">
                  <c:v>3485.71380229957</c:v>
                </c:pt>
                <c:pt idx="14">
                  <c:v>3597.0140536275499</c:v>
                </c:pt>
                <c:pt idx="15">
                  <c:v>3608.9158404201398</c:v>
                </c:pt>
                <c:pt idx="16">
                  <c:v>3681.4989870701902</c:v>
                </c:pt>
                <c:pt idx="17">
                  <c:v>3871.4941370577899</c:v>
                </c:pt>
                <c:pt idx="18">
                  <c:v>4030.5227694057198</c:v>
                </c:pt>
                <c:pt idx="19">
                  <c:v>4292.2997100926696</c:v>
                </c:pt>
                <c:pt idx="20">
                  <c:v>4358.63530698876</c:v>
                </c:pt>
                <c:pt idx="21">
                  <c:v>4286.1803307657301</c:v>
                </c:pt>
                <c:pt idx="22">
                  <c:v>4364.1694025041297</c:v>
                </c:pt>
                <c:pt idx="23">
                  <c:v>4568.1358461131604</c:v>
                </c:pt>
                <c:pt idx="24">
                  <c:v>4792.8560713413399</c:v>
                </c:pt>
                <c:pt idx="25">
                  <c:v>5189.3905937155896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38124672"/>
        <c:axId val="138134656"/>
      </c:barChart>
      <c:catAx>
        <c:axId val="138124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38134656"/>
        <c:crosses val="autoZero"/>
        <c:auto val="1"/>
        <c:lblAlgn val="ctr"/>
        <c:lblOffset val="100"/>
        <c:noMultiLvlLbl val="0"/>
      </c:catAx>
      <c:valAx>
        <c:axId val="138134656"/>
        <c:scaling>
          <c:orientation val="minMax"/>
          <c:max val="2000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Revenue</a:t>
                </a:r>
                <a:r>
                  <a:rPr lang="en-US" baseline="0" dirty="0" smtClean="0"/>
                  <a:t> per FTE</a:t>
                </a:r>
                <a:endParaRPr lang="en-US" dirty="0"/>
              </a:p>
            </c:rich>
          </c:tx>
          <c:overlay val="0"/>
        </c:title>
        <c:numFmt formatCode="_(&quot;$&quot;* #,##0_);_(&quot;$&quot;* \(#,##0\);_(&quot;$&quot;* &quot;-&quot;??_);_(@_)" sourceLinked="1"/>
        <c:majorTickMark val="out"/>
        <c:minorTickMark val="none"/>
        <c:tickLblPos val="nextTo"/>
        <c:crossAx val="138124672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Educ Approps per FTE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txPr>
              <a:bodyPr rot="-5400000" vert="horz"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Sheet1!$A$2:$A$27</c:f>
              <c:numCache>
                <c:formatCode>General</c:formatCode>
                <c:ptCount val="26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  <c:pt idx="25">
                  <c:v>2012</c:v>
                </c:pt>
              </c:numCache>
            </c:numRef>
          </c:cat>
          <c:val>
            <c:numRef>
              <c:f>Sheet1!$B$2:$B$27</c:f>
              <c:numCache>
                <c:formatCode>_("$"* #,##0_);_("$"* \(#,##0\);_("$"* "-"??_);_(@_)</c:formatCode>
                <c:ptCount val="26"/>
                <c:pt idx="0">
                  <c:v>11375.473089777701</c:v>
                </c:pt>
                <c:pt idx="1">
                  <c:v>12162.5000982325</c:v>
                </c:pt>
                <c:pt idx="2">
                  <c:v>12692.5751310091</c:v>
                </c:pt>
                <c:pt idx="3">
                  <c:v>12862.1348384175</c:v>
                </c:pt>
                <c:pt idx="4">
                  <c:v>12747.5283817122</c:v>
                </c:pt>
                <c:pt idx="5">
                  <c:v>11938.2562337203</c:v>
                </c:pt>
                <c:pt idx="6">
                  <c:v>9492.5359146596002</c:v>
                </c:pt>
                <c:pt idx="7">
                  <c:v>10965.8450099445</c:v>
                </c:pt>
                <c:pt idx="8">
                  <c:v>10935.302985087401</c:v>
                </c:pt>
                <c:pt idx="9">
                  <c:v>11612.1997611969</c:v>
                </c:pt>
                <c:pt idx="10">
                  <c:v>11737.0857255304</c:v>
                </c:pt>
                <c:pt idx="11">
                  <c:v>12411.235574417</c:v>
                </c:pt>
                <c:pt idx="12">
                  <c:v>12687.545711468299</c:v>
                </c:pt>
                <c:pt idx="13">
                  <c:v>13189.7051900551</c:v>
                </c:pt>
                <c:pt idx="14">
                  <c:v>12663.990650551799</c:v>
                </c:pt>
                <c:pt idx="15">
                  <c:v>12462.3000413356</c:v>
                </c:pt>
                <c:pt idx="16">
                  <c:v>11715.184941833901</c:v>
                </c:pt>
                <c:pt idx="17">
                  <c:v>10896.589726992799</c:v>
                </c:pt>
                <c:pt idx="18">
                  <c:v>10816.9058771538</c:v>
                </c:pt>
                <c:pt idx="19">
                  <c:v>10880.9403620548</c:v>
                </c:pt>
                <c:pt idx="20">
                  <c:v>11130.920299585599</c:v>
                </c:pt>
                <c:pt idx="21">
                  <c:v>11543.5388415992</c:v>
                </c:pt>
                <c:pt idx="22">
                  <c:v>10866.799788378799</c:v>
                </c:pt>
                <c:pt idx="23">
                  <c:v>10874.391230680099</c:v>
                </c:pt>
                <c:pt idx="24">
                  <c:v>10204.3751721135</c:v>
                </c:pt>
                <c:pt idx="25">
                  <c:v>9015.7806332644705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NetTuition per FTE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txPr>
              <a:bodyPr rot="-5400000" vert="horz"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Sheet1!$A$2:$A$27</c:f>
              <c:numCache>
                <c:formatCode>General</c:formatCode>
                <c:ptCount val="26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  <c:pt idx="25">
                  <c:v>2012</c:v>
                </c:pt>
              </c:numCache>
            </c:numRef>
          </c:cat>
          <c:val>
            <c:numRef>
              <c:f>Sheet1!$C$2:$C$27</c:f>
              <c:numCache>
                <c:formatCode>_("$"* #,##0_);_("$"* \(#,##0\);_("$"* "-"??_);_(@_)</c:formatCode>
                <c:ptCount val="26"/>
                <c:pt idx="0">
                  <c:v>2895.7809027081098</c:v>
                </c:pt>
                <c:pt idx="1">
                  <c:v>3144.1921651326002</c:v>
                </c:pt>
                <c:pt idx="2">
                  <c:v>3190.2870859263999</c:v>
                </c:pt>
                <c:pt idx="3">
                  <c:v>3555.1922261609998</c:v>
                </c:pt>
                <c:pt idx="4">
                  <c:v>3865.0643988735301</c:v>
                </c:pt>
                <c:pt idx="5">
                  <c:v>4426.0405243118803</c:v>
                </c:pt>
                <c:pt idx="6">
                  <c:v>4992.4916604758801</c:v>
                </c:pt>
                <c:pt idx="7">
                  <c:v>5155.1169173517301</c:v>
                </c:pt>
                <c:pt idx="8">
                  <c:v>5183.4587141448901</c:v>
                </c:pt>
                <c:pt idx="9">
                  <c:v>5608.1491440155996</c:v>
                </c:pt>
                <c:pt idx="10">
                  <c:v>5794.1204838276399</c:v>
                </c:pt>
                <c:pt idx="11">
                  <c:v>5785.6686524706802</c:v>
                </c:pt>
                <c:pt idx="12">
                  <c:v>5801.9969788967801</c:v>
                </c:pt>
                <c:pt idx="13">
                  <c:v>5642.15828353084</c:v>
                </c:pt>
                <c:pt idx="14">
                  <c:v>5950.3898813018204</c:v>
                </c:pt>
                <c:pt idx="15">
                  <c:v>5911.09667258232</c:v>
                </c:pt>
                <c:pt idx="16">
                  <c:v>6209.5998877915199</c:v>
                </c:pt>
                <c:pt idx="17">
                  <c:v>6862.4333321827198</c:v>
                </c:pt>
                <c:pt idx="18">
                  <c:v>7161.8740046003204</c:v>
                </c:pt>
                <c:pt idx="19">
                  <c:v>7413.4147263841596</c:v>
                </c:pt>
                <c:pt idx="20">
                  <c:v>7343.7444197979503</c:v>
                </c:pt>
                <c:pt idx="21">
                  <c:v>7501.5720621199398</c:v>
                </c:pt>
                <c:pt idx="22">
                  <c:v>7642.0547191874002</c:v>
                </c:pt>
                <c:pt idx="23">
                  <c:v>7569.4780108585601</c:v>
                </c:pt>
                <c:pt idx="24">
                  <c:v>8024.9523826003597</c:v>
                </c:pt>
                <c:pt idx="25">
                  <c:v>8168.26805784111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38346880"/>
        <c:axId val="138348416"/>
      </c:barChart>
      <c:catAx>
        <c:axId val="138346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38348416"/>
        <c:crosses val="autoZero"/>
        <c:auto val="1"/>
        <c:lblAlgn val="ctr"/>
        <c:lblOffset val="100"/>
        <c:noMultiLvlLbl val="0"/>
      </c:catAx>
      <c:valAx>
        <c:axId val="138348416"/>
        <c:scaling>
          <c:orientation val="minMax"/>
          <c:max val="2000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Revenue per FTE</a:t>
                </a:r>
                <a:endParaRPr lang="en-US" dirty="0"/>
              </a:p>
            </c:rich>
          </c:tx>
          <c:overlay val="0"/>
        </c:title>
        <c:numFmt formatCode="_(&quot;$&quot;* #,##0_);_(&quot;$&quot;* \(#,##0\);_(&quot;$&quot;* &quot;-&quot;??_);_(@_)" sourceLinked="1"/>
        <c:majorTickMark val="out"/>
        <c:minorTickMark val="none"/>
        <c:tickLblPos val="nextTo"/>
        <c:crossAx val="13834688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PRELIMINARY</a:t>
            </a:r>
            <a:r>
              <a:rPr lang="en-US" baseline="0" dirty="0" smtClean="0"/>
              <a:t> State Estimates of Undergraduates Enrolled in Any Distance Education (Fall 2012)</a:t>
            </a:r>
            <a:endParaRPr lang="en-US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Undergraduates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25"/>
            <c:invertIfNegative val="0"/>
            <c:bubble3D val="0"/>
            <c:spPr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48"/>
            <c:invertIfNegative val="0"/>
            <c:bubble3D val="0"/>
            <c:spPr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cat>
            <c:strRef>
              <c:f>Sheet1!$A$2:$A$52</c:f>
              <c:strCache>
                <c:ptCount val="49"/>
                <c:pt idx="25">
                  <c:v>U.S.</c:v>
                </c:pt>
                <c:pt idx="48">
                  <c:v>CT</c:v>
                </c:pt>
              </c:strCache>
            </c:strRef>
          </c:cat>
          <c:val>
            <c:numRef>
              <c:f>Sheet1!$B$2:$B$52</c:f>
              <c:numCache>
                <c:formatCode>0.0</c:formatCode>
                <c:ptCount val="51"/>
                <c:pt idx="0">
                  <c:v>63.406141487846639</c:v>
                </c:pt>
                <c:pt idx="1">
                  <c:v>50.104379562043789</c:v>
                </c:pt>
                <c:pt idx="2">
                  <c:v>47.11113350379766</c:v>
                </c:pt>
                <c:pt idx="3">
                  <c:v>37.472955430549547</c:v>
                </c:pt>
                <c:pt idx="4">
                  <c:v>36.147392178990231</c:v>
                </c:pt>
                <c:pt idx="5">
                  <c:v>34.165142434810903</c:v>
                </c:pt>
                <c:pt idx="6">
                  <c:v>33.807496024116404</c:v>
                </c:pt>
                <c:pt idx="7">
                  <c:v>33.362303702492909</c:v>
                </c:pt>
                <c:pt idx="8">
                  <c:v>33.348945945891145</c:v>
                </c:pt>
                <c:pt idx="9">
                  <c:v>33.187078595149444</c:v>
                </c:pt>
                <c:pt idx="10">
                  <c:v>33.096014372213723</c:v>
                </c:pt>
                <c:pt idx="11">
                  <c:v>31.840073274098433</c:v>
                </c:pt>
                <c:pt idx="12">
                  <c:v>31.474711102129298</c:v>
                </c:pt>
                <c:pt idx="13">
                  <c:v>30.884583101154661</c:v>
                </c:pt>
                <c:pt idx="14">
                  <c:v>30.867980626288784</c:v>
                </c:pt>
                <c:pt idx="15">
                  <c:v>30.62699037770092</c:v>
                </c:pt>
                <c:pt idx="16">
                  <c:v>30.184995670314098</c:v>
                </c:pt>
                <c:pt idx="17">
                  <c:v>29.704712453405424</c:v>
                </c:pt>
                <c:pt idx="18">
                  <c:v>29.235131568920778</c:v>
                </c:pt>
                <c:pt idx="19">
                  <c:v>28.960241169444288</c:v>
                </c:pt>
                <c:pt idx="20">
                  <c:v>28.00875903996312</c:v>
                </c:pt>
                <c:pt idx="21">
                  <c:v>27.766421390086034</c:v>
                </c:pt>
                <c:pt idx="22">
                  <c:v>27.384918522258872</c:v>
                </c:pt>
                <c:pt idx="23">
                  <c:v>26.873848173487161</c:v>
                </c:pt>
                <c:pt idx="24">
                  <c:v>26.029862583311726</c:v>
                </c:pt>
                <c:pt idx="25">
                  <c:v>25.661622114003436</c:v>
                </c:pt>
                <c:pt idx="26">
                  <c:v>25.280366045909538</c:v>
                </c:pt>
                <c:pt idx="27">
                  <c:v>25.255417616437153</c:v>
                </c:pt>
                <c:pt idx="28">
                  <c:v>25.237665891583227</c:v>
                </c:pt>
                <c:pt idx="29">
                  <c:v>25.196406725258598</c:v>
                </c:pt>
                <c:pt idx="30">
                  <c:v>24.050275705481674</c:v>
                </c:pt>
                <c:pt idx="31">
                  <c:v>24.030242577338225</c:v>
                </c:pt>
                <c:pt idx="32">
                  <c:v>23.39146298403233</c:v>
                </c:pt>
                <c:pt idx="33">
                  <c:v>23.314887571473669</c:v>
                </c:pt>
                <c:pt idx="34">
                  <c:v>22.144524137223556</c:v>
                </c:pt>
                <c:pt idx="35">
                  <c:v>21.054217502794792</c:v>
                </c:pt>
                <c:pt idx="36">
                  <c:v>20.739853227497377</c:v>
                </c:pt>
                <c:pt idx="37">
                  <c:v>20.45803383526362</c:v>
                </c:pt>
                <c:pt idx="38">
                  <c:v>19.711763866522617</c:v>
                </c:pt>
                <c:pt idx="39">
                  <c:v>19.614058192613754</c:v>
                </c:pt>
                <c:pt idx="40">
                  <c:v>19.009070781090003</c:v>
                </c:pt>
                <c:pt idx="41">
                  <c:v>18.890184925492459</c:v>
                </c:pt>
                <c:pt idx="42">
                  <c:v>17.594778871408483</c:v>
                </c:pt>
                <c:pt idx="43">
                  <c:v>17.329055495755959</c:v>
                </c:pt>
                <c:pt idx="44">
                  <c:v>16.298447235610951</c:v>
                </c:pt>
                <c:pt idx="45">
                  <c:v>16.152753405197625</c:v>
                </c:pt>
                <c:pt idx="46">
                  <c:v>15.572959532106397</c:v>
                </c:pt>
                <c:pt idx="47">
                  <c:v>15.170114820889996</c:v>
                </c:pt>
                <c:pt idx="48">
                  <c:v>14.735609043977844</c:v>
                </c:pt>
                <c:pt idx="49">
                  <c:v>12.71151299509089</c:v>
                </c:pt>
                <c:pt idx="50">
                  <c:v>12.402945253306374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38404224"/>
        <c:axId val="138405760"/>
      </c:barChart>
      <c:catAx>
        <c:axId val="138404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138405760"/>
        <c:crosses val="autoZero"/>
        <c:auto val="1"/>
        <c:lblAlgn val="ctr"/>
        <c:lblOffset val="100"/>
        <c:noMultiLvlLbl val="0"/>
      </c:catAx>
      <c:valAx>
        <c:axId val="138405760"/>
        <c:scaling>
          <c:orientation val="minMax"/>
          <c:max val="8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Percent in</a:t>
                </a:r>
                <a:r>
                  <a:rPr lang="en-US" baseline="0" dirty="0" smtClean="0"/>
                  <a:t> Any Distance Ed</a:t>
                </a:r>
                <a:endParaRPr lang="en-US" dirty="0"/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crossAx val="1384042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PRELIMINARY</a:t>
            </a:r>
            <a:r>
              <a:rPr lang="en-US" baseline="0" dirty="0" smtClean="0"/>
              <a:t> State Estimates of Graduate Students Enrolled in Any Distance Education (Fall 2012)</a:t>
            </a:r>
            <a:endParaRPr lang="en-US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Graduates</c:v>
                </c:pt>
              </c:strCache>
            </c:strRef>
          </c:tx>
          <c:spPr>
            <a:solidFill>
              <a:schemeClr val="accent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23"/>
            <c:invertIfNegative val="0"/>
            <c:bubble3D val="0"/>
            <c:spPr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5"/>
            <c:invertIfNegative val="0"/>
            <c:bubble3D val="0"/>
          </c:dPt>
          <c:dPt>
            <c:idx val="47"/>
            <c:invertIfNegative val="0"/>
            <c:bubble3D val="0"/>
            <c:spPr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48"/>
            <c:invertIfNegative val="0"/>
            <c:bubble3D val="0"/>
          </c:dPt>
          <c:cat>
            <c:strRef>
              <c:f>Sheet1!$A$2:$A$52</c:f>
              <c:strCache>
                <c:ptCount val="48"/>
                <c:pt idx="23">
                  <c:v>U.S.</c:v>
                </c:pt>
                <c:pt idx="47">
                  <c:v>CT</c:v>
                </c:pt>
              </c:strCache>
            </c:strRef>
          </c:cat>
          <c:val>
            <c:numRef>
              <c:f>Sheet1!$B$2:$B$52</c:f>
              <c:numCache>
                <c:formatCode>0.0</c:formatCode>
                <c:ptCount val="51"/>
                <c:pt idx="0">
                  <c:v>75.167510390436433</c:v>
                </c:pt>
                <c:pt idx="1">
                  <c:v>66.379384716255146</c:v>
                </c:pt>
                <c:pt idx="2">
                  <c:v>62.959548230955399</c:v>
                </c:pt>
                <c:pt idx="3">
                  <c:v>57.782678953574703</c:v>
                </c:pt>
                <c:pt idx="4">
                  <c:v>51.989007523539215</c:v>
                </c:pt>
                <c:pt idx="5">
                  <c:v>51.169485426412379</c:v>
                </c:pt>
                <c:pt idx="6">
                  <c:v>45.799034913426055</c:v>
                </c:pt>
                <c:pt idx="7">
                  <c:v>45.65263268966973</c:v>
                </c:pt>
                <c:pt idx="8">
                  <c:v>45.318908216659594</c:v>
                </c:pt>
                <c:pt idx="9">
                  <c:v>44.947786439182224</c:v>
                </c:pt>
                <c:pt idx="10">
                  <c:v>44.111573463945128</c:v>
                </c:pt>
                <c:pt idx="11">
                  <c:v>42.14695896382613</c:v>
                </c:pt>
                <c:pt idx="12">
                  <c:v>41.151424442609411</c:v>
                </c:pt>
                <c:pt idx="13">
                  <c:v>40.701141153490283</c:v>
                </c:pt>
                <c:pt idx="14">
                  <c:v>40.107261362759473</c:v>
                </c:pt>
                <c:pt idx="15">
                  <c:v>40.059184233808232</c:v>
                </c:pt>
                <c:pt idx="16">
                  <c:v>39.652425778421438</c:v>
                </c:pt>
                <c:pt idx="17">
                  <c:v>39.296692487397024</c:v>
                </c:pt>
                <c:pt idx="18">
                  <c:v>38.67285499247366</c:v>
                </c:pt>
                <c:pt idx="19">
                  <c:v>38.023267892385995</c:v>
                </c:pt>
                <c:pt idx="20">
                  <c:v>35.0224271291886</c:v>
                </c:pt>
                <c:pt idx="21">
                  <c:v>33.511884257664484</c:v>
                </c:pt>
                <c:pt idx="22">
                  <c:v>31.444952562964986</c:v>
                </c:pt>
                <c:pt idx="23">
                  <c:v>30.097637585669887</c:v>
                </c:pt>
                <c:pt idx="24">
                  <c:v>29.039113162353217</c:v>
                </c:pt>
                <c:pt idx="25">
                  <c:v>28.729173545855978</c:v>
                </c:pt>
                <c:pt idx="26">
                  <c:v>28.362393424994242</c:v>
                </c:pt>
                <c:pt idx="27">
                  <c:v>28.286103670285257</c:v>
                </c:pt>
                <c:pt idx="28">
                  <c:v>28.165374677002585</c:v>
                </c:pt>
                <c:pt idx="29">
                  <c:v>27.826086956521742</c:v>
                </c:pt>
                <c:pt idx="30">
                  <c:v>25.996212121212125</c:v>
                </c:pt>
                <c:pt idx="31">
                  <c:v>24.556442240644614</c:v>
                </c:pt>
                <c:pt idx="32">
                  <c:v>24.046009001761213</c:v>
                </c:pt>
                <c:pt idx="33">
                  <c:v>23.926852743022135</c:v>
                </c:pt>
                <c:pt idx="34">
                  <c:v>23.804131248118576</c:v>
                </c:pt>
                <c:pt idx="35">
                  <c:v>22.961181814035022</c:v>
                </c:pt>
                <c:pt idx="36">
                  <c:v>22.64101404670566</c:v>
                </c:pt>
                <c:pt idx="37">
                  <c:v>22.022885958107061</c:v>
                </c:pt>
                <c:pt idx="38">
                  <c:v>21.37243547319656</c:v>
                </c:pt>
                <c:pt idx="39">
                  <c:v>20.452045204520452</c:v>
                </c:pt>
                <c:pt idx="40">
                  <c:v>19.468641114982582</c:v>
                </c:pt>
                <c:pt idx="41">
                  <c:v>19.174691339390829</c:v>
                </c:pt>
                <c:pt idx="42">
                  <c:v>17.779058337005527</c:v>
                </c:pt>
                <c:pt idx="43">
                  <c:v>17.455786257499053</c:v>
                </c:pt>
                <c:pt idx="44">
                  <c:v>15.983067239547825</c:v>
                </c:pt>
                <c:pt idx="45">
                  <c:v>15.123187139612092</c:v>
                </c:pt>
                <c:pt idx="46">
                  <c:v>14.304199857885486</c:v>
                </c:pt>
                <c:pt idx="47">
                  <c:v>13.388221119366591</c:v>
                </c:pt>
                <c:pt idx="48">
                  <c:v>12.028860350447111</c:v>
                </c:pt>
                <c:pt idx="49">
                  <c:v>12.001066724447575</c:v>
                </c:pt>
                <c:pt idx="50">
                  <c:v>5.5492745430563408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38530816"/>
        <c:axId val="138532352"/>
      </c:barChart>
      <c:catAx>
        <c:axId val="138530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138532352"/>
        <c:crosses val="autoZero"/>
        <c:auto val="1"/>
        <c:lblAlgn val="ctr"/>
        <c:lblOffset val="100"/>
        <c:noMultiLvlLbl val="0"/>
      </c:catAx>
      <c:valAx>
        <c:axId val="13853235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Percent in Any Distance Ed</a:t>
                </a:r>
                <a:endParaRPr lang="en-US" dirty="0"/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crossAx val="1385308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2786850585906217E-2"/>
          <c:y val="3.2520325203252036E-2"/>
          <c:w val="0.89691189943811944"/>
          <c:h val="0.8123477137419905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chemeClr val="tx2"/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Sheet1!$A$2:$A$18</c:f>
              <c:strCache>
                <c:ptCount val="17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80+</c:v>
                </c:pt>
              </c:strCache>
            </c:strRef>
          </c:cat>
          <c:val>
            <c:numRef>
              <c:f>Sheet1!$B$2:$B$18</c:f>
              <c:numCache>
                <c:formatCode>0.0</c:formatCode>
                <c:ptCount val="17"/>
                <c:pt idx="0">
                  <c:v>-3.8656835268269991</c:v>
                </c:pt>
                <c:pt idx="1">
                  <c:v>-3.7071299100089465</c:v>
                </c:pt>
                <c:pt idx="2">
                  <c:v>-3.5322148078981277</c:v>
                </c:pt>
                <c:pt idx="3">
                  <c:v>-3.6519434477651549</c:v>
                </c:pt>
                <c:pt idx="4">
                  <c:v>-3.9075494918505322</c:v>
                </c:pt>
                <c:pt idx="5">
                  <c:v>-4.2793592576037547</c:v>
                </c:pt>
                <c:pt idx="6">
                  <c:v>-4.3754161829134732</c:v>
                </c:pt>
                <c:pt idx="7">
                  <c:v>-3.969536213945573</c:v>
                </c:pt>
                <c:pt idx="8">
                  <c:v>-3.5170026566562145</c:v>
                </c:pt>
                <c:pt idx="9">
                  <c:v>-2.7167957492859607</c:v>
                </c:pt>
                <c:pt idx="10">
                  <c:v>-2.2137948496967108</c:v>
                </c:pt>
                <c:pt idx="11">
                  <c:v>-2.0057713955584204</c:v>
                </c:pt>
                <c:pt idx="12">
                  <c:v>-1.9831404512569915</c:v>
                </c:pt>
                <c:pt idx="13">
                  <c:v>-1.8083399220072891</c:v>
                </c:pt>
                <c:pt idx="14">
                  <c:v>-1.3716250310358251</c:v>
                </c:pt>
                <c:pt idx="15">
                  <c:v>-0.96571581794603123</c:v>
                </c:pt>
                <c:pt idx="16">
                  <c:v>-0.88805184288964867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Sheet1!$A$2:$A$18</c:f>
              <c:strCache>
                <c:ptCount val="17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80+</c:v>
                </c:pt>
              </c:strCache>
            </c:strRef>
          </c:cat>
          <c:val>
            <c:numRef>
              <c:f>Sheet1!$C$2:$C$18</c:f>
              <c:numCache>
                <c:formatCode>0.0</c:formatCode>
                <c:ptCount val="17"/>
                <c:pt idx="0">
                  <c:v>3.6882922888610654</c:v>
                </c:pt>
                <c:pt idx="1">
                  <c:v>3.5344942469881775</c:v>
                </c:pt>
                <c:pt idx="2">
                  <c:v>3.3633436245134227</c:v>
                </c:pt>
                <c:pt idx="3">
                  <c:v>3.4674350718600579</c:v>
                </c:pt>
                <c:pt idx="4">
                  <c:v>3.7641795833613192</c:v>
                </c:pt>
                <c:pt idx="5">
                  <c:v>4.2443195917180869</c:v>
                </c:pt>
                <c:pt idx="6">
                  <c:v>4.413353019888639</c:v>
                </c:pt>
                <c:pt idx="7">
                  <c:v>4.0386641102443468</c:v>
                </c:pt>
                <c:pt idx="8">
                  <c:v>3.6109283665073981</c:v>
                </c:pt>
                <c:pt idx="9">
                  <c:v>2.823169039349104</c:v>
                </c:pt>
                <c:pt idx="10">
                  <c:v>2.3441867777357883</c:v>
                </c:pt>
                <c:pt idx="11">
                  <c:v>2.191825303275365</c:v>
                </c:pt>
                <c:pt idx="12">
                  <c:v>2.272673282178447</c:v>
                </c:pt>
                <c:pt idx="13">
                  <c:v>2.2293210747956715</c:v>
                </c:pt>
                <c:pt idx="14">
                  <c:v>1.8432505932730971</c:v>
                </c:pt>
                <c:pt idx="15">
                  <c:v>1.4967978848279468</c:v>
                </c:pt>
                <c:pt idx="16">
                  <c:v>1.9146955854764141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"/>
        <c:overlap val="100"/>
        <c:axId val="31923200"/>
        <c:axId val="31974144"/>
      </c:barChart>
      <c:catAx>
        <c:axId val="31923200"/>
        <c:scaling>
          <c:orientation val="minMax"/>
        </c:scaling>
        <c:delete val="0"/>
        <c:axPos val="l"/>
        <c:majorTickMark val="none"/>
        <c:minorTickMark val="none"/>
        <c:tickLblPos val="high"/>
        <c:txPr>
          <a:bodyPr/>
          <a:lstStyle/>
          <a:p>
            <a:pPr>
              <a:defRPr sz="1200"/>
            </a:pPr>
            <a:endParaRPr lang="en-US"/>
          </a:p>
        </c:txPr>
        <c:crossAx val="31974144"/>
        <c:crosses val="autoZero"/>
        <c:auto val="1"/>
        <c:lblAlgn val="ctr"/>
        <c:lblOffset val="100"/>
        <c:noMultiLvlLbl val="0"/>
      </c:catAx>
      <c:valAx>
        <c:axId val="31974144"/>
        <c:scaling>
          <c:orientation val="minMax"/>
          <c:max val="8"/>
          <c:min val="-8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Percent of Population</a:t>
                </a:r>
                <a:endParaRPr lang="en-US" dirty="0"/>
              </a:p>
            </c:rich>
          </c:tx>
          <c:layout/>
          <c:overlay val="0"/>
        </c:title>
        <c:numFmt formatCode="#,##0;[Red]#,##0" sourceLinked="0"/>
        <c:majorTickMark val="out"/>
        <c:minorTickMark val="none"/>
        <c:tickLblPos val="nextTo"/>
        <c:crossAx val="31923200"/>
        <c:crosses val="autoZero"/>
        <c:crossBetween val="between"/>
        <c:majorUnit val="2"/>
      </c:valAx>
      <c:spPr>
        <a:noFill/>
        <a:scene3d>
          <a:camera prst="orthographicFront"/>
          <a:lightRig rig="threePt" dir="t"/>
        </a:scene3d>
        <a:sp3d>
          <a:bevelT w="6350"/>
        </a:sp3d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2786850585906217E-2"/>
          <c:y val="3.2520325203252036E-2"/>
          <c:w val="0.89691189943811944"/>
          <c:h val="0.8123477137419905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chemeClr val="tx2"/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Sheet1!$A$2:$A$18</c:f>
              <c:strCache>
                <c:ptCount val="17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80+</c:v>
                </c:pt>
              </c:strCache>
            </c:strRef>
          </c:cat>
          <c:val>
            <c:numRef>
              <c:f>Sheet1!$B$2:$B$18</c:f>
              <c:numCache>
                <c:formatCode>0.0</c:formatCode>
                <c:ptCount val="17"/>
                <c:pt idx="0">
                  <c:v>-3.4814770767599699</c:v>
                </c:pt>
                <c:pt idx="1">
                  <c:v>-3.7160446812225212</c:v>
                </c:pt>
                <c:pt idx="2">
                  <c:v>-3.7446222907260767</c:v>
                </c:pt>
                <c:pt idx="3">
                  <c:v>-3.6955277593371902</c:v>
                </c:pt>
                <c:pt idx="4">
                  <c:v>-3.4645600873796258</c:v>
                </c:pt>
                <c:pt idx="5">
                  <c:v>-3.459143532112229</c:v>
                </c:pt>
                <c:pt idx="6">
                  <c:v>-3.66254432576374</c:v>
                </c:pt>
                <c:pt idx="7">
                  <c:v>-4.0031979506737443</c:v>
                </c:pt>
                <c:pt idx="8">
                  <c:v>-3.9576080198501082</c:v>
                </c:pt>
                <c:pt idx="9">
                  <c:v>-3.5271814767900556</c:v>
                </c:pt>
                <c:pt idx="10">
                  <c:v>-3.0828059926592917</c:v>
                </c:pt>
                <c:pt idx="11">
                  <c:v>-2.3223073156061358</c:v>
                </c:pt>
                <c:pt idx="12">
                  <c:v>-1.8295521124375942</c:v>
                </c:pt>
                <c:pt idx="13">
                  <c:v>-1.5572458180172737</c:v>
                </c:pt>
                <c:pt idx="14">
                  <c:v>-1.3853658746109911</c:v>
                </c:pt>
                <c:pt idx="15">
                  <c:v>-1.0836314254998769</c:v>
                </c:pt>
                <c:pt idx="16">
                  <c:v>-1.0960391078125458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Sheet1!$A$2:$A$18</c:f>
              <c:strCache>
                <c:ptCount val="17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80+</c:v>
                </c:pt>
              </c:strCache>
            </c:strRef>
          </c:cat>
          <c:val>
            <c:numRef>
              <c:f>Sheet1!$C$2:$C$18</c:f>
              <c:numCache>
                <c:formatCode>0.0</c:formatCode>
                <c:ptCount val="17"/>
                <c:pt idx="0">
                  <c:v>3.3241726427123299</c:v>
                </c:pt>
                <c:pt idx="1">
                  <c:v>3.5404719541283116</c:v>
                </c:pt>
                <c:pt idx="2">
                  <c:v>3.5633725289008789</c:v>
                </c:pt>
                <c:pt idx="3">
                  <c:v>3.4899800478755587</c:v>
                </c:pt>
                <c:pt idx="4">
                  <c:v>3.3134586085037498</c:v>
                </c:pt>
                <c:pt idx="5">
                  <c:v>3.3790434391040494</c:v>
                </c:pt>
                <c:pt idx="6">
                  <c:v>3.6131864797606377</c:v>
                </c:pt>
                <c:pt idx="7">
                  <c:v>4.0242896993481176</c:v>
                </c:pt>
                <c:pt idx="8">
                  <c:v>4.022556359135292</c:v>
                </c:pt>
                <c:pt idx="9">
                  <c:v>3.6378423671633677</c:v>
                </c:pt>
                <c:pt idx="10">
                  <c:v>3.2151490518244521</c:v>
                </c:pt>
                <c:pt idx="11">
                  <c:v>2.4824362684630636</c:v>
                </c:pt>
                <c:pt idx="12">
                  <c:v>2.0175637085013376</c:v>
                </c:pt>
                <c:pt idx="13">
                  <c:v>1.8153348952390755</c:v>
                </c:pt>
                <c:pt idx="14">
                  <c:v>1.753900370758672</c:v>
                </c:pt>
                <c:pt idx="15">
                  <c:v>1.55322380246312</c:v>
                </c:pt>
                <c:pt idx="16">
                  <c:v>2.1851629288590151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"/>
        <c:overlap val="100"/>
        <c:axId val="6433024"/>
        <c:axId val="6434816"/>
      </c:barChart>
      <c:catAx>
        <c:axId val="6433024"/>
        <c:scaling>
          <c:orientation val="minMax"/>
        </c:scaling>
        <c:delete val="0"/>
        <c:axPos val="l"/>
        <c:majorTickMark val="none"/>
        <c:minorTickMark val="none"/>
        <c:tickLblPos val="high"/>
        <c:txPr>
          <a:bodyPr/>
          <a:lstStyle/>
          <a:p>
            <a:pPr>
              <a:defRPr sz="1200"/>
            </a:pPr>
            <a:endParaRPr lang="en-US"/>
          </a:p>
        </c:txPr>
        <c:crossAx val="6434816"/>
        <c:crosses val="autoZero"/>
        <c:auto val="1"/>
        <c:lblAlgn val="ctr"/>
        <c:lblOffset val="100"/>
        <c:noMultiLvlLbl val="0"/>
      </c:catAx>
      <c:valAx>
        <c:axId val="6434816"/>
        <c:scaling>
          <c:orientation val="minMax"/>
          <c:max val="8"/>
          <c:min val="-8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Percent of Population</a:t>
                </a:r>
                <a:endParaRPr lang="en-US" dirty="0"/>
              </a:p>
            </c:rich>
          </c:tx>
          <c:layout/>
          <c:overlay val="0"/>
        </c:title>
        <c:numFmt formatCode="#,##0;[Red]#,##0" sourceLinked="0"/>
        <c:majorTickMark val="out"/>
        <c:minorTickMark val="none"/>
        <c:tickLblPos val="nextTo"/>
        <c:crossAx val="6433024"/>
        <c:crosses val="autoZero"/>
        <c:crossBetween val="between"/>
        <c:majorUnit val="2"/>
      </c:valAx>
      <c:spPr>
        <a:noFill/>
        <a:scene3d>
          <a:camera prst="orthographicFront"/>
          <a:lightRig rig="threePt" dir="t"/>
        </a:scene3d>
        <a:sp3d>
          <a:bevelT w="6350"/>
        </a:sp3d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2786850585906217E-2"/>
          <c:y val="3.2520325203252036E-2"/>
          <c:w val="0.89691189943811944"/>
          <c:h val="0.8123477137419905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chemeClr val="tx2"/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Sheet1!$A$2:$A$18</c:f>
              <c:strCache>
                <c:ptCount val="17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80+</c:v>
                </c:pt>
              </c:strCache>
            </c:strRef>
          </c:cat>
          <c:val>
            <c:numRef>
              <c:f>Sheet1!$B$2:$B$18</c:f>
              <c:numCache>
                <c:formatCode>0.0</c:formatCode>
                <c:ptCount val="17"/>
                <c:pt idx="0">
                  <c:v>-3.4745719379187761</c:v>
                </c:pt>
                <c:pt idx="1">
                  <c:v>-3.4341648711793633</c:v>
                </c:pt>
                <c:pt idx="2">
                  <c:v>-3.3589881159688741</c:v>
                </c:pt>
                <c:pt idx="3">
                  <c:v>-3.5970492913254</c:v>
                </c:pt>
                <c:pt idx="4">
                  <c:v>-3.5778053597113599</c:v>
                </c:pt>
                <c:pt idx="5">
                  <c:v>-3.5048704688645445</c:v>
                </c:pt>
                <c:pt idx="6">
                  <c:v>-3.3225899733259401</c:v>
                </c:pt>
                <c:pt idx="7">
                  <c:v>-3.285107806261002</c:v>
                </c:pt>
                <c:pt idx="8">
                  <c:v>-3.3876159663974734</c:v>
                </c:pt>
                <c:pt idx="9">
                  <c:v>-3.5990487571266749</c:v>
                </c:pt>
                <c:pt idx="10">
                  <c:v>-3.4899645689695999</c:v>
                </c:pt>
                <c:pt idx="11">
                  <c:v>-3.0462243453557014</c:v>
                </c:pt>
                <c:pt idx="12">
                  <c:v>-2.5865190174904198</c:v>
                </c:pt>
                <c:pt idx="13">
                  <c:v>-1.8524588093041578</c:v>
                </c:pt>
                <c:pt idx="14">
                  <c:v>-1.3508797744615468</c:v>
                </c:pt>
                <c:pt idx="15">
                  <c:v>-1.0183070128195928</c:v>
                </c:pt>
                <c:pt idx="16">
                  <c:v>-1.3521333489418237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Sheet1!$A$2:$A$18</c:f>
              <c:strCache>
                <c:ptCount val="17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80+</c:v>
                </c:pt>
              </c:strCache>
            </c:strRef>
          </c:cat>
          <c:val>
            <c:numRef>
              <c:f>Sheet1!$C$2:$C$18</c:f>
              <c:numCache>
                <c:formatCode>0.0</c:formatCode>
                <c:ptCount val="17"/>
                <c:pt idx="0">
                  <c:v>3.3266163037021643</c:v>
                </c:pt>
                <c:pt idx="1">
                  <c:v>3.2981183556946383</c:v>
                </c:pt>
                <c:pt idx="2">
                  <c:v>3.2152135346151258</c:v>
                </c:pt>
                <c:pt idx="3">
                  <c:v>3.4202034231299345</c:v>
                </c:pt>
                <c:pt idx="4">
                  <c:v>3.4425598554334975</c:v>
                </c:pt>
                <c:pt idx="5">
                  <c:v>3.3989916148889741</c:v>
                </c:pt>
                <c:pt idx="6">
                  <c:v>3.2529725904634419</c:v>
                </c:pt>
                <c:pt idx="7">
                  <c:v>3.2478541772023681</c:v>
                </c:pt>
                <c:pt idx="8">
                  <c:v>3.3846066140323758</c:v>
                </c:pt>
                <c:pt idx="9">
                  <c:v>3.6844204348525125</c:v>
                </c:pt>
                <c:pt idx="10">
                  <c:v>3.6366240800221092</c:v>
                </c:pt>
                <c:pt idx="11">
                  <c:v>3.2449057468163844</c:v>
                </c:pt>
                <c:pt idx="12">
                  <c:v>2.8151295499600248</c:v>
                </c:pt>
                <c:pt idx="13">
                  <c:v>2.0996299157384883</c:v>
                </c:pt>
                <c:pt idx="14">
                  <c:v>1.6152537650403593</c:v>
                </c:pt>
                <c:pt idx="15">
                  <c:v>1.3289066026509255</c:v>
                </c:pt>
                <c:pt idx="16">
                  <c:v>2.3496940103344239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"/>
        <c:overlap val="100"/>
        <c:axId val="35001088"/>
        <c:axId val="35002624"/>
      </c:barChart>
      <c:catAx>
        <c:axId val="35001088"/>
        <c:scaling>
          <c:orientation val="minMax"/>
        </c:scaling>
        <c:delete val="0"/>
        <c:axPos val="l"/>
        <c:majorTickMark val="none"/>
        <c:minorTickMark val="none"/>
        <c:tickLblPos val="high"/>
        <c:txPr>
          <a:bodyPr/>
          <a:lstStyle/>
          <a:p>
            <a:pPr>
              <a:defRPr sz="1200"/>
            </a:pPr>
            <a:endParaRPr lang="en-US"/>
          </a:p>
        </c:txPr>
        <c:crossAx val="35002624"/>
        <c:crosses val="autoZero"/>
        <c:auto val="1"/>
        <c:lblAlgn val="ctr"/>
        <c:lblOffset val="100"/>
        <c:noMultiLvlLbl val="0"/>
      </c:catAx>
      <c:valAx>
        <c:axId val="35002624"/>
        <c:scaling>
          <c:orientation val="minMax"/>
          <c:max val="8"/>
          <c:min val="-8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Percent of Population</a:t>
                </a:r>
                <a:endParaRPr lang="en-US" dirty="0"/>
              </a:p>
            </c:rich>
          </c:tx>
          <c:layout/>
          <c:overlay val="0"/>
        </c:title>
        <c:numFmt formatCode="#,##0;[Red]#,##0" sourceLinked="0"/>
        <c:majorTickMark val="out"/>
        <c:minorTickMark val="none"/>
        <c:tickLblPos val="nextTo"/>
        <c:crossAx val="35001088"/>
        <c:crosses val="autoZero"/>
        <c:crossBetween val="between"/>
        <c:majorUnit val="2"/>
      </c:valAx>
      <c:spPr>
        <a:noFill/>
        <a:scene3d>
          <a:camera prst="orthographicFront"/>
          <a:lightRig rig="threePt" dir="t"/>
        </a:scene3d>
        <a:sp3d>
          <a:bevelT w="6350"/>
        </a:sp3d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2786850585906217E-2"/>
          <c:y val="3.2520325203252036E-2"/>
          <c:w val="0.89691189943811944"/>
          <c:h val="0.8123477137419905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chemeClr val="tx2"/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Sheet1!$A$2:$A$18</c:f>
              <c:strCache>
                <c:ptCount val="17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80+</c:v>
                </c:pt>
              </c:strCache>
            </c:strRef>
          </c:cat>
          <c:val>
            <c:numRef>
              <c:f>Sheet1!$B$2:$B$18</c:f>
              <c:numCache>
                <c:formatCode>0.0</c:formatCode>
                <c:ptCount val="17"/>
                <c:pt idx="0">
                  <c:v>-3.4186197636044162</c:v>
                </c:pt>
                <c:pt idx="1">
                  <c:v>-3.3967422248317751</c:v>
                </c:pt>
                <c:pt idx="2">
                  <c:v>-3.3727374793622942</c:v>
                </c:pt>
                <c:pt idx="3">
                  <c:v>-3.3724006179327479</c:v>
                </c:pt>
                <c:pt idx="4">
                  <c:v>-3.2431252111150854</c:v>
                </c:pt>
                <c:pt idx="5">
                  <c:v>-3.4048670295894543</c:v>
                </c:pt>
                <c:pt idx="6">
                  <c:v>-3.4195231380815647</c:v>
                </c:pt>
                <c:pt idx="7">
                  <c:v>-3.3391459505309031</c:v>
                </c:pt>
                <c:pt idx="8">
                  <c:v>-3.0995056587813705</c:v>
                </c:pt>
                <c:pt idx="9">
                  <c:v>-2.990759173326234</c:v>
                </c:pt>
                <c:pt idx="10">
                  <c:v>-3.0177054513831112</c:v>
                </c:pt>
                <c:pt idx="11">
                  <c:v>-3.1343034444535198</c:v>
                </c:pt>
                <c:pt idx="12">
                  <c:v>-2.9525110478465821</c:v>
                </c:pt>
                <c:pt idx="13">
                  <c:v>-2.464060510389297</c:v>
                </c:pt>
                <c:pt idx="14">
                  <c:v>-1.9509244744518655</c:v>
                </c:pt>
                <c:pt idx="15">
                  <c:v>-1.255174392942384</c:v>
                </c:pt>
                <c:pt idx="16">
                  <c:v>-1.4546596305980493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Sheet1!$A$2:$A$18</c:f>
              <c:strCache>
                <c:ptCount val="17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80+</c:v>
                </c:pt>
              </c:strCache>
            </c:strRef>
          </c:cat>
          <c:val>
            <c:numRef>
              <c:f>Sheet1!$C$2:$C$18</c:f>
              <c:numCache>
                <c:formatCode>0.0</c:formatCode>
                <c:ptCount val="17"/>
                <c:pt idx="0">
                  <c:v>3.273362771800123</c:v>
                </c:pt>
                <c:pt idx="1">
                  <c:v>3.2619733404056661</c:v>
                </c:pt>
                <c:pt idx="2">
                  <c:v>3.2387050033134717</c:v>
                </c:pt>
                <c:pt idx="3">
                  <c:v>3.2343067647355235</c:v>
                </c:pt>
                <c:pt idx="4">
                  <c:v>3.1423594123103782</c:v>
                </c:pt>
                <c:pt idx="5">
                  <c:v>3.3174239538618178</c:v>
                </c:pt>
                <c:pt idx="6">
                  <c:v>3.3503848195125023</c:v>
                </c:pt>
                <c:pt idx="7">
                  <c:v>3.2767460322446986</c:v>
                </c:pt>
                <c:pt idx="8">
                  <c:v>3.0747132434127149</c:v>
                </c:pt>
                <c:pt idx="9">
                  <c:v>3.0147457575708176</c:v>
                </c:pt>
                <c:pt idx="10">
                  <c:v>3.0902692113061887</c:v>
                </c:pt>
                <c:pt idx="11">
                  <c:v>3.3081104676423139</c:v>
                </c:pt>
                <c:pt idx="12">
                  <c:v>3.2014642399696545</c:v>
                </c:pt>
                <c:pt idx="13">
                  <c:v>2.7676927568333696</c:v>
                </c:pt>
                <c:pt idx="14">
                  <c:v>2.2823041433091711</c:v>
                </c:pt>
                <c:pt idx="15">
                  <c:v>1.5732808427066123</c:v>
                </c:pt>
                <c:pt idx="16">
                  <c:v>2.3053920398443215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"/>
        <c:overlap val="100"/>
        <c:axId val="32540928"/>
        <c:axId val="32546816"/>
      </c:barChart>
      <c:catAx>
        <c:axId val="32540928"/>
        <c:scaling>
          <c:orientation val="minMax"/>
        </c:scaling>
        <c:delete val="0"/>
        <c:axPos val="l"/>
        <c:majorTickMark val="none"/>
        <c:minorTickMark val="none"/>
        <c:tickLblPos val="high"/>
        <c:txPr>
          <a:bodyPr/>
          <a:lstStyle/>
          <a:p>
            <a:pPr>
              <a:defRPr sz="1200"/>
            </a:pPr>
            <a:endParaRPr lang="en-US"/>
          </a:p>
        </c:txPr>
        <c:crossAx val="32546816"/>
        <c:crosses val="autoZero"/>
        <c:auto val="1"/>
        <c:lblAlgn val="ctr"/>
        <c:lblOffset val="100"/>
        <c:noMultiLvlLbl val="0"/>
      </c:catAx>
      <c:valAx>
        <c:axId val="32546816"/>
        <c:scaling>
          <c:orientation val="minMax"/>
          <c:max val="8"/>
          <c:min val="-8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Percent of Population</a:t>
                </a:r>
                <a:endParaRPr lang="en-US" dirty="0"/>
              </a:p>
            </c:rich>
          </c:tx>
          <c:overlay val="0"/>
        </c:title>
        <c:numFmt formatCode="#,##0;[Red]#,##0" sourceLinked="0"/>
        <c:majorTickMark val="out"/>
        <c:minorTickMark val="none"/>
        <c:tickLblPos val="nextTo"/>
        <c:crossAx val="32540928"/>
        <c:crosses val="autoZero"/>
        <c:crossBetween val="between"/>
        <c:majorUnit val="2"/>
      </c:valAx>
      <c:spPr>
        <a:noFill/>
        <a:scene3d>
          <a:camera prst="orthographicFront"/>
          <a:lightRig rig="threePt" dir="t"/>
        </a:scene3d>
        <a:sp3d>
          <a:bevelT w="6350"/>
        </a:sp3d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2786850585906217E-2"/>
          <c:y val="3.2520325203252036E-2"/>
          <c:w val="0.89691189943811944"/>
          <c:h val="0.8123477137419905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chemeClr val="tx2"/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Sheet1!$A$2:$A$18</c:f>
              <c:strCache>
                <c:ptCount val="17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80+</c:v>
                </c:pt>
              </c:strCache>
            </c:strRef>
          </c:cat>
          <c:val>
            <c:numRef>
              <c:f>Sheet1!$B$2:$B$18</c:f>
              <c:numCache>
                <c:formatCode>0.0</c:formatCode>
                <c:ptCount val="17"/>
                <c:pt idx="0">
                  <c:v>-3.3039940056921639</c:v>
                </c:pt>
                <c:pt idx="1">
                  <c:v>-3.3087222055009824</c:v>
                </c:pt>
                <c:pt idx="2">
                  <c:v>-3.3538259117633205</c:v>
                </c:pt>
                <c:pt idx="3">
                  <c:v>-3.3765857949766782</c:v>
                </c:pt>
                <c:pt idx="4">
                  <c:v>-3.2839460101267974</c:v>
                </c:pt>
                <c:pt idx="5">
                  <c:v>-3.2139598177018196</c:v>
                </c:pt>
                <c:pt idx="6">
                  <c:v>-3.1277020316539108</c:v>
                </c:pt>
                <c:pt idx="7">
                  <c:v>-3.2725313968397534</c:v>
                </c:pt>
                <c:pt idx="8">
                  <c:v>-3.2166888403887559</c:v>
                </c:pt>
                <c:pt idx="9">
                  <c:v>-3.0705299032747932</c:v>
                </c:pt>
                <c:pt idx="10">
                  <c:v>-2.7993609508644353</c:v>
                </c:pt>
                <c:pt idx="11">
                  <c:v>-2.6501177067404162</c:v>
                </c:pt>
                <c:pt idx="12">
                  <c:v>-2.6041556421209395</c:v>
                </c:pt>
                <c:pt idx="13">
                  <c:v>-2.5877705288649988</c:v>
                </c:pt>
                <c:pt idx="14">
                  <c:v>-2.2834787429694732</c:v>
                </c:pt>
                <c:pt idx="15">
                  <c:v>-1.7274772510002139</c:v>
                </c:pt>
                <c:pt idx="16">
                  <c:v>-2.047501144526894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Sheet1!$A$2:$A$18</c:f>
              <c:strCache>
                <c:ptCount val="17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80+</c:v>
                </c:pt>
              </c:strCache>
            </c:strRef>
          </c:cat>
          <c:val>
            <c:numRef>
              <c:f>Sheet1!$C$2:$C$18</c:f>
              <c:numCache>
                <c:formatCode>0.0</c:formatCode>
                <c:ptCount val="17"/>
                <c:pt idx="0">
                  <c:v>3.1646499948485109</c:v>
                </c:pt>
                <c:pt idx="1">
                  <c:v>3.178988274155504</c:v>
                </c:pt>
                <c:pt idx="2">
                  <c:v>3.2235112632386049</c:v>
                </c:pt>
                <c:pt idx="3">
                  <c:v>3.2426971521570627</c:v>
                </c:pt>
                <c:pt idx="4">
                  <c:v>3.1929404796162726</c:v>
                </c:pt>
                <c:pt idx="5">
                  <c:v>3.1591507182871776</c:v>
                </c:pt>
                <c:pt idx="6">
                  <c:v>3.0879642699311169</c:v>
                </c:pt>
                <c:pt idx="7">
                  <c:v>3.2277722655011956</c:v>
                </c:pt>
                <c:pt idx="8">
                  <c:v>3.1939126253414045</c:v>
                </c:pt>
                <c:pt idx="9">
                  <c:v>3.0720069971788284</c:v>
                </c:pt>
                <c:pt idx="10">
                  <c:v>2.8464343834004695</c:v>
                </c:pt>
                <c:pt idx="11">
                  <c:v>2.7544545652849455</c:v>
                </c:pt>
                <c:pt idx="12">
                  <c:v>2.7718691195524894</c:v>
                </c:pt>
                <c:pt idx="13">
                  <c:v>2.8688748587784976</c:v>
                </c:pt>
                <c:pt idx="14">
                  <c:v>2.6437964837797017</c:v>
                </c:pt>
                <c:pt idx="15">
                  <c:v>2.1251250128265138</c:v>
                </c:pt>
                <c:pt idx="16">
                  <c:v>3.0175036511153568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"/>
        <c:overlap val="100"/>
        <c:axId val="51761152"/>
        <c:axId val="51762688"/>
      </c:barChart>
      <c:catAx>
        <c:axId val="51761152"/>
        <c:scaling>
          <c:orientation val="minMax"/>
        </c:scaling>
        <c:delete val="0"/>
        <c:axPos val="l"/>
        <c:majorTickMark val="none"/>
        <c:minorTickMark val="none"/>
        <c:tickLblPos val="high"/>
        <c:txPr>
          <a:bodyPr/>
          <a:lstStyle/>
          <a:p>
            <a:pPr>
              <a:defRPr sz="1200"/>
            </a:pPr>
            <a:endParaRPr lang="en-US"/>
          </a:p>
        </c:txPr>
        <c:crossAx val="51762688"/>
        <c:crosses val="autoZero"/>
        <c:auto val="1"/>
        <c:lblAlgn val="ctr"/>
        <c:lblOffset val="100"/>
        <c:noMultiLvlLbl val="0"/>
      </c:catAx>
      <c:valAx>
        <c:axId val="51762688"/>
        <c:scaling>
          <c:orientation val="minMax"/>
          <c:max val="8"/>
          <c:min val="-8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Percent of Population</a:t>
                </a:r>
                <a:endParaRPr lang="en-US" dirty="0"/>
              </a:p>
            </c:rich>
          </c:tx>
          <c:overlay val="0"/>
        </c:title>
        <c:numFmt formatCode="#,##0;[Red]#,##0" sourceLinked="0"/>
        <c:majorTickMark val="out"/>
        <c:minorTickMark val="none"/>
        <c:tickLblPos val="nextTo"/>
        <c:crossAx val="51761152"/>
        <c:crosses val="autoZero"/>
        <c:crossBetween val="between"/>
        <c:majorUnit val="2"/>
      </c:valAx>
      <c:spPr>
        <a:noFill/>
        <a:scene3d>
          <a:camera prst="orthographicFront"/>
          <a:lightRig rig="threePt" dir="t"/>
        </a:scene3d>
        <a:sp3d>
          <a:bevelT w="6350"/>
        </a:sp3d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2786850585906217E-2"/>
          <c:y val="3.2520325203252036E-2"/>
          <c:w val="0.89691189943811944"/>
          <c:h val="0.8123477137419905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chemeClr val="tx2"/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Sheet1!$A$2:$A$18</c:f>
              <c:strCache>
                <c:ptCount val="17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80+</c:v>
                </c:pt>
              </c:strCache>
            </c:strRef>
          </c:cat>
          <c:val>
            <c:numRef>
              <c:f>Sheet1!$B$2:$B$18</c:f>
              <c:numCache>
                <c:formatCode>0.0</c:formatCode>
                <c:ptCount val="17"/>
                <c:pt idx="0">
                  <c:v>-3.2880330084191307</c:v>
                </c:pt>
                <c:pt idx="1">
                  <c:v>-3.2544742205324844</c:v>
                </c:pt>
                <c:pt idx="2">
                  <c:v>-3.2795482183956204</c:v>
                </c:pt>
                <c:pt idx="3">
                  <c:v>-3.3294607925677391</c:v>
                </c:pt>
                <c:pt idx="4">
                  <c:v>-3.2981482467768601</c:v>
                </c:pt>
                <c:pt idx="5">
                  <c:v>-3.242717933707731</c:v>
                </c:pt>
                <c:pt idx="6">
                  <c:v>-3.1875437494289329</c:v>
                </c:pt>
                <c:pt idx="7">
                  <c:v>-3.1280883440705489</c:v>
                </c:pt>
                <c:pt idx="8">
                  <c:v>-2.9846530167934824</c:v>
                </c:pt>
                <c:pt idx="9">
                  <c:v>-3.0439366013945408</c:v>
                </c:pt>
                <c:pt idx="10">
                  <c:v>-2.9371688590925453</c:v>
                </c:pt>
                <c:pt idx="11">
                  <c:v>-2.7570449930895147</c:v>
                </c:pt>
                <c:pt idx="12">
                  <c:v>-2.4604552493268943</c:v>
                </c:pt>
                <c:pt idx="13">
                  <c:v>-2.2407334779150365</c:v>
                </c:pt>
                <c:pt idx="14">
                  <c:v>-2.072287507056946</c:v>
                </c:pt>
                <c:pt idx="15">
                  <c:v>-1.8758608833147363</c:v>
                </c:pt>
                <c:pt idx="16">
                  <c:v>-2.7833569878583737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Sheet1!$A$2:$A$18</c:f>
              <c:strCache>
                <c:ptCount val="17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80+</c:v>
                </c:pt>
              </c:strCache>
            </c:strRef>
          </c:cat>
          <c:val>
            <c:numRef>
              <c:f>Sheet1!$C$2:$C$18</c:f>
              <c:numCache>
                <c:formatCode>0.0</c:formatCode>
                <c:ptCount val="17"/>
                <c:pt idx="0">
                  <c:v>3.1501711323649801</c:v>
                </c:pt>
                <c:pt idx="1">
                  <c:v>3.1285867968270944</c:v>
                </c:pt>
                <c:pt idx="2">
                  <c:v>3.155785505030817</c:v>
                </c:pt>
                <c:pt idx="3">
                  <c:v>3.2034133808114102</c:v>
                </c:pt>
                <c:pt idx="4">
                  <c:v>3.211859714539163</c:v>
                </c:pt>
                <c:pt idx="5">
                  <c:v>3.1918355706413251</c:v>
                </c:pt>
                <c:pt idx="6">
                  <c:v>3.1589263490323725</c:v>
                </c:pt>
                <c:pt idx="7">
                  <c:v>3.1138607472139612</c:v>
                </c:pt>
                <c:pt idx="8">
                  <c:v>2.9870077253644625</c:v>
                </c:pt>
                <c:pt idx="9">
                  <c:v>3.0594243814813264</c:v>
                </c:pt>
                <c:pt idx="10">
                  <c:v>2.9854652827839954</c:v>
                </c:pt>
                <c:pt idx="11">
                  <c:v>2.8396587304499503</c:v>
                </c:pt>
                <c:pt idx="12">
                  <c:v>2.5962725323232871</c:v>
                </c:pt>
                <c:pt idx="13">
                  <c:v>2.4402982339969208</c:v>
                </c:pt>
                <c:pt idx="14">
                  <c:v>2.3418962151104181</c:v>
                </c:pt>
                <c:pt idx="15">
                  <c:v>2.2583674151227338</c:v>
                </c:pt>
                <c:pt idx="16">
                  <c:v>4.0136581971646645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"/>
        <c:overlap val="100"/>
        <c:axId val="6446080"/>
        <c:axId val="32442240"/>
      </c:barChart>
      <c:catAx>
        <c:axId val="6446080"/>
        <c:scaling>
          <c:orientation val="minMax"/>
        </c:scaling>
        <c:delete val="0"/>
        <c:axPos val="l"/>
        <c:majorTickMark val="none"/>
        <c:minorTickMark val="none"/>
        <c:tickLblPos val="high"/>
        <c:txPr>
          <a:bodyPr/>
          <a:lstStyle/>
          <a:p>
            <a:pPr>
              <a:defRPr sz="1200"/>
            </a:pPr>
            <a:endParaRPr lang="en-US"/>
          </a:p>
        </c:txPr>
        <c:crossAx val="32442240"/>
        <c:crosses val="autoZero"/>
        <c:auto val="1"/>
        <c:lblAlgn val="ctr"/>
        <c:lblOffset val="100"/>
        <c:noMultiLvlLbl val="0"/>
      </c:catAx>
      <c:valAx>
        <c:axId val="32442240"/>
        <c:scaling>
          <c:orientation val="minMax"/>
          <c:max val="8"/>
          <c:min val="-8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Percent of Population</a:t>
                </a:r>
                <a:endParaRPr lang="en-US" dirty="0"/>
              </a:p>
            </c:rich>
          </c:tx>
          <c:overlay val="0"/>
        </c:title>
        <c:numFmt formatCode="#,##0;[Red]#,##0" sourceLinked="0"/>
        <c:majorTickMark val="out"/>
        <c:minorTickMark val="none"/>
        <c:tickLblPos val="nextTo"/>
        <c:crossAx val="6446080"/>
        <c:crosses val="autoZero"/>
        <c:crossBetween val="between"/>
        <c:majorUnit val="2"/>
      </c:valAx>
      <c:spPr>
        <a:noFill/>
        <a:scene3d>
          <a:camera prst="orthographicFront"/>
          <a:lightRig rig="threePt" dir="t"/>
        </a:scene3d>
        <a:sp3d>
          <a:bevelT w="6350"/>
        </a:sp3d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0.68094</cdr:x>
      <cdr:y>0.17672</cdr:y>
    </cdr:from>
    <cdr:to>
      <cdr:x>0.7027</cdr:x>
      <cdr:y>0.65854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4981202" y="816998"/>
          <a:ext cx="159198" cy="222755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0.68094</cdr:x>
      <cdr:y>0.17672</cdr:y>
    </cdr:from>
    <cdr:to>
      <cdr:x>0.7027</cdr:x>
      <cdr:y>0.65854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4981202" y="816998"/>
          <a:ext cx="159198" cy="222755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0.68094</cdr:x>
      <cdr:y>0.17672</cdr:y>
    </cdr:from>
    <cdr:to>
      <cdr:x>0.7027</cdr:x>
      <cdr:y>0.65854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4981202" y="816998"/>
          <a:ext cx="159198" cy="222755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0.68094</cdr:x>
      <cdr:y>0.17672</cdr:y>
    </cdr:from>
    <cdr:to>
      <cdr:x>0.7027</cdr:x>
      <cdr:y>0.65854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4981202" y="816998"/>
          <a:ext cx="159198" cy="222755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0.68232</cdr:x>
      <cdr:y>0.16179</cdr:y>
    </cdr:from>
    <cdr:to>
      <cdr:x>0.7045</cdr:x>
      <cdr:y>0.65854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4991290" y="747981"/>
          <a:ext cx="162268" cy="229656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95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0.87418</cdr:x>
      <cdr:y>0.11529</cdr:y>
    </cdr:from>
    <cdr:to>
      <cdr:x>0.92791</cdr:x>
      <cdr:y>0.50036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6661237" y="536166"/>
          <a:ext cx="409432" cy="1790747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73523-BE70-493A-A9EF-403DE0B9BE35}" type="datetimeFigureOut">
              <a:rPr lang="en-US" smtClean="0"/>
              <a:t>8/26/2013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3F2711-3926-4221-A56E-3E43243D30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770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1990-99: icen_stA1.txt</a:t>
            </a:r>
          </a:p>
          <a:p>
            <a:r>
              <a:rPr lang="en-US" dirty="0" smtClean="0"/>
              <a:t>2000-10: ST-EST00INT-AGESEX</a:t>
            </a:r>
          </a:p>
          <a:p>
            <a:r>
              <a:rPr lang="en-US" dirty="0" smtClean="0"/>
              <a:t>2011:</a:t>
            </a:r>
            <a:r>
              <a:rPr lang="en-US" baseline="0" dirty="0" smtClean="0"/>
              <a:t> SC-EST2011-AGESEX-RES.csv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F2711-3926-4221-A56E-3E43243D3070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684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Source: Connecticut</a:t>
            </a:r>
            <a:r>
              <a:rPr lang="en-US" baseline="0" dirty="0" smtClean="0"/>
              <a:t> Database for IPEDS Completions Reporting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F2711-3926-4221-A56E-3E43243D3070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551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576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66010-077E-4C17-95D8-BD6A7EE9FE63}" type="datetime1">
              <a:rPr lang="en-US" smtClean="0"/>
              <a:t>8/26/2013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ConnSCU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C30-8243-4737-B546-0EC4D1F265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2998A-EB10-4F53-BFAC-872BD45B0B3D}" type="datetime1">
              <a:rPr lang="en-US" smtClean="0"/>
              <a:t>8/26/2013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IPEDS Update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C30-8243-4737-B546-0EC4D1F265C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F9EF0-C7D4-4799-ABFB-83C2F2A247C5}" type="datetime1">
              <a:rPr lang="en-US" smtClean="0"/>
              <a:t>8/26/2013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IPEDS Update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C30-8243-4737-B546-0EC4D1F265C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81BE-1B90-44B5-A416-4B65715B28AC}" type="datetime1">
              <a:rPr lang="en-US" smtClean="0"/>
              <a:t>8/26/2013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ConnSCU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C30-8243-4737-B546-0EC4D1F265C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679405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C4C96-7808-421B-B859-B8E837C371E4}" type="datetime1">
              <a:rPr lang="en-US" smtClean="0"/>
              <a:t>8/26/2013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ConnSCU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C30-8243-4737-B546-0EC4D1F265C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27911-C868-4880-AA8E-C704034F7F77}" type="datetime1">
              <a:rPr lang="en-US" smtClean="0"/>
              <a:t>8/26/2013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ConnSCU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C30-8243-4737-B546-0EC4D1F265C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CC426-0660-42EF-9C01-3F1DDCE89659}" type="datetime1">
              <a:rPr lang="en-US" smtClean="0"/>
              <a:t>8/26/2013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IPEDS Update 2011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C30-8243-4737-B546-0EC4D1F265C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07CAC-8338-4730-991C-AC3FEBF3B5A5}" type="datetime1">
              <a:rPr lang="en-US" smtClean="0"/>
              <a:t>8/26/2013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IPEDS Update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C30-8243-4737-B546-0EC4D1F265C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2AEB0-B790-4CC2-A6F2-B83FF50829D8}" type="datetime1">
              <a:rPr lang="en-US" smtClean="0"/>
              <a:t>8/26/2013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IPEDS Update 2011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C30-8243-4737-B546-0EC4D1F265C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F8A57-32C9-4B58-B09F-915C63132EBB}" type="datetime1">
              <a:rPr lang="en-US" smtClean="0"/>
              <a:t>8/26/2013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IPEDS Update 2011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C30-8243-4737-B546-0EC4D1F265C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5FF69-48B3-4F76-9F40-4F7F668B0B6F}" type="datetime1">
              <a:rPr lang="en-US" smtClean="0"/>
              <a:t>8/26/2013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542C30-8243-4737-B546-0EC4D1F265C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IPEDS Update 2011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A542C30-8243-4737-B546-0EC4D1F265C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72F18A1-BFE8-4749-95C3-55EBDCE1AE47}" type="datetime1">
              <a:rPr lang="en-US" smtClean="0"/>
              <a:t>8/26/2013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 smtClean="0"/>
              <a:t>Connecticut Data:</a:t>
            </a:r>
            <a:br>
              <a:rPr lang="en-US" sz="4400" dirty="0" smtClean="0"/>
            </a:br>
            <a:r>
              <a:rPr lang="en-US" sz="3600" dirty="0" smtClean="0"/>
              <a:t>Implications for Higher Education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57599"/>
            <a:ext cx="6629400" cy="1446663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 smtClean="0"/>
              <a:t>Braden J. Hosch, Ph.D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Connecticut Board of Regents for Higher Education</a:t>
            </a:r>
            <a:endParaRPr lang="en-US" dirty="0" smtClean="0"/>
          </a:p>
          <a:p>
            <a:r>
              <a:rPr lang="en-US" dirty="0" smtClean="0"/>
              <a:t>(August 13, 2013)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243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822960" y="274638"/>
            <a:ext cx="7498080" cy="6969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Population Change – United States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5180291"/>
              </p:ext>
            </p:extLst>
          </p:nvPr>
        </p:nvGraphicFramePr>
        <p:xfrm>
          <a:off x="155028" y="1447800"/>
          <a:ext cx="7315200" cy="493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8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257300" y="990600"/>
            <a:ext cx="7886700" cy="6207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US Population By Age and Sex, 2030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714500"/>
            <a:ext cx="657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Men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43600" y="1743075"/>
            <a:ext cx="1028700" cy="336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Women</a:t>
            </a:r>
            <a:endParaRPr lang="en-US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43200" y="6553200"/>
            <a:ext cx="3657600" cy="336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Source: U.S. Census Bureau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7A542C30-8243-4737-B546-0EC4D1F265C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991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822960" y="274638"/>
            <a:ext cx="7498080" cy="6969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Population Change – United States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1708023"/>
              </p:ext>
            </p:extLst>
          </p:nvPr>
        </p:nvGraphicFramePr>
        <p:xfrm>
          <a:off x="155028" y="1447800"/>
          <a:ext cx="7315200" cy="493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8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257300" y="990600"/>
            <a:ext cx="7886700" cy="6207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US Population By Age and Sex, 2040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714500"/>
            <a:ext cx="657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Men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43600" y="1743075"/>
            <a:ext cx="1028700" cy="336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Women</a:t>
            </a:r>
            <a:endParaRPr lang="en-US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43200" y="6553200"/>
            <a:ext cx="3657600" cy="336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Source: U.S. Census Bureau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7A542C30-8243-4737-B546-0EC4D1F265C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156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822960" y="274638"/>
            <a:ext cx="7498080" cy="6969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Population Change – United States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40025"/>
              </p:ext>
            </p:extLst>
          </p:nvPr>
        </p:nvGraphicFramePr>
        <p:xfrm>
          <a:off x="155028" y="1447800"/>
          <a:ext cx="7315200" cy="493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8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257300" y="990600"/>
            <a:ext cx="7886700" cy="6207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US Population By Age and Sex, 2050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714500"/>
            <a:ext cx="657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Men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43600" y="1743075"/>
            <a:ext cx="1028700" cy="336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Women</a:t>
            </a:r>
            <a:endParaRPr lang="en-US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43200" y="6553200"/>
            <a:ext cx="3657600" cy="336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Source: U.S. Census Bureau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7A542C30-8243-4737-B546-0EC4D1F265C0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123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883920" y="274638"/>
            <a:ext cx="7498080" cy="6969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Population Change – Connecticut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220948"/>
              </p:ext>
            </p:extLst>
          </p:nvPr>
        </p:nvGraphicFramePr>
        <p:xfrm>
          <a:off x="155028" y="1447800"/>
          <a:ext cx="7315200" cy="493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8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3400" y="990600"/>
            <a:ext cx="7886700" cy="6207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Connecticut Population By Age and Sex, 1990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714500"/>
            <a:ext cx="657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Men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43600" y="1743075"/>
            <a:ext cx="1028700" cy="336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Women</a:t>
            </a:r>
            <a:endParaRPr lang="en-US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43200" y="6553200"/>
            <a:ext cx="3657600" cy="336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Source: U.S. Census Bureau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7A542C30-8243-4737-B546-0EC4D1F265C0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975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498080" cy="6969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Population Change – Connecticut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8486771"/>
              </p:ext>
            </p:extLst>
          </p:nvPr>
        </p:nvGraphicFramePr>
        <p:xfrm>
          <a:off x="155028" y="1447800"/>
          <a:ext cx="7315200" cy="493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8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3400" y="990600"/>
            <a:ext cx="7886700" cy="6207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Connecticut Population By Age and Sex, 2000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714500"/>
            <a:ext cx="657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Men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43600" y="1743075"/>
            <a:ext cx="1028700" cy="336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Women</a:t>
            </a:r>
            <a:endParaRPr lang="en-US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43200" y="6553200"/>
            <a:ext cx="3657600" cy="336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Source: U.S. Census Bureau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7A542C30-8243-4737-B546-0EC4D1F265C0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705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498080" cy="6969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Population Change – Connecticut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0987954"/>
              </p:ext>
            </p:extLst>
          </p:nvPr>
        </p:nvGraphicFramePr>
        <p:xfrm>
          <a:off x="155028" y="1447800"/>
          <a:ext cx="7315200" cy="493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8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3400" y="990600"/>
            <a:ext cx="7886700" cy="6207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Connecticut Population By Age and Sex, 2010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714500"/>
            <a:ext cx="657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Men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43600" y="1743075"/>
            <a:ext cx="1028700" cy="336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Women</a:t>
            </a:r>
            <a:endParaRPr lang="en-US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43200" y="6553200"/>
            <a:ext cx="3657600" cy="336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Source: U.S. Census Bureau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7A542C30-8243-4737-B546-0EC4D1F265C0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536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498080" cy="6969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Population Change – Connecticut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546897"/>
              </p:ext>
            </p:extLst>
          </p:nvPr>
        </p:nvGraphicFramePr>
        <p:xfrm>
          <a:off x="155028" y="1447800"/>
          <a:ext cx="7315200" cy="493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8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3400" y="990600"/>
            <a:ext cx="7886700" cy="6207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Connecticut Population By Age and Sex, 2020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714500"/>
            <a:ext cx="657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Men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43600" y="1743075"/>
            <a:ext cx="1028700" cy="336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Women</a:t>
            </a:r>
            <a:endParaRPr lang="en-US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6553200"/>
            <a:ext cx="3657600" cy="336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Source: U.S. Census Bureau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7A542C30-8243-4737-B546-0EC4D1F265C0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408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498080" cy="6969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Population Change – Connecticut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1593729"/>
              </p:ext>
            </p:extLst>
          </p:nvPr>
        </p:nvGraphicFramePr>
        <p:xfrm>
          <a:off x="155028" y="1447800"/>
          <a:ext cx="7315200" cy="493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8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3400" y="990600"/>
            <a:ext cx="7886700" cy="6207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Connecticut Population By Age and Sex, 2030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714500"/>
            <a:ext cx="657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Men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43600" y="1743075"/>
            <a:ext cx="1028700" cy="336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Women</a:t>
            </a:r>
            <a:endParaRPr lang="en-US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6553200"/>
            <a:ext cx="3657600" cy="336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Source: U.S. Census Bureau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7A542C30-8243-4737-B546-0EC4D1F265C0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346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United States Population Change</a:t>
            </a:r>
          </a:p>
        </p:txBody>
      </p:sp>
      <p:graphicFrame>
        <p:nvGraphicFramePr>
          <p:cNvPr id="22653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6170725"/>
              </p:ext>
            </p:extLst>
          </p:nvPr>
        </p:nvGraphicFramePr>
        <p:xfrm>
          <a:off x="584579" y="1911825"/>
          <a:ext cx="7499351" cy="3733799"/>
        </p:xfrm>
        <a:graphic>
          <a:graphicData uri="http://schemas.openxmlformats.org/drawingml/2006/table">
            <a:tbl>
              <a:tblPr/>
              <a:tblGrid>
                <a:gridCol w="911545"/>
                <a:gridCol w="1612348"/>
                <a:gridCol w="1658486"/>
                <a:gridCol w="1658486"/>
                <a:gridCol w="1658486"/>
              </a:tblGrid>
              <a:tr h="8502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3620" marR="9362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U.S. Population</a:t>
                      </a:r>
                    </a:p>
                  </a:txBody>
                  <a:tcPr marL="93620" marR="9362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Change in U.S. Population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(from 2010)</a:t>
                      </a:r>
                    </a:p>
                  </a:txBody>
                  <a:tcPr marL="93620" marR="9362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0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3620" marR="9362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charset="0"/>
                        </a:rPr>
                        <a:t>20-24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3620" marR="9362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charset="0"/>
                        </a:rPr>
                        <a:t>70+</a:t>
                      </a:r>
                    </a:p>
                  </a:txBody>
                  <a:tcPr marL="93620" marR="93620" anchor="b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charset="0"/>
                        </a:rPr>
                        <a:t>20-24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3620" marR="9362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charset="0"/>
                        </a:rPr>
                        <a:t>70+</a:t>
                      </a:r>
                    </a:p>
                  </a:txBody>
                  <a:tcPr marL="93620" marR="93620" anchor="b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480588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2010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3620" marR="9362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21,779,480</a:t>
                      </a:r>
                    </a:p>
                  </a:txBody>
                  <a:tcPr marL="9752" marR="9752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27,968,034</a:t>
                      </a:r>
                    </a:p>
                  </a:txBody>
                  <a:tcPr marL="9752" marR="9752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--</a:t>
                      </a:r>
                    </a:p>
                  </a:txBody>
                  <a:tcPr marL="9752" marR="9752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--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752" marR="9752" marT="9525" marB="0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0588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2020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3620" marR="9362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21,799,193</a:t>
                      </a:r>
                    </a:p>
                  </a:txBody>
                  <a:tcPr marL="9752" marR="9752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36,943,962</a:t>
                      </a:r>
                    </a:p>
                  </a:txBody>
                  <a:tcPr marL="9752" marR="9752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19,713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752" marR="9752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8,975,928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752" marR="9752" marT="9525" marB="0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0588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2030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3620" marR="9362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24,191,409</a:t>
                      </a:r>
                    </a:p>
                  </a:txBody>
                  <a:tcPr marL="9752" marR="9752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51,711,144</a:t>
                      </a:r>
                    </a:p>
                  </a:txBody>
                  <a:tcPr marL="9752" marR="9752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2,411,929</a:t>
                      </a:r>
                    </a:p>
                  </a:txBody>
                  <a:tcPr marL="9752" marR="9752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23,743,110</a:t>
                      </a:r>
                    </a:p>
                  </a:txBody>
                  <a:tcPr marL="9752" marR="9752" marT="9525" marB="0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0588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2040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3620" marR="9362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26,408,192</a:t>
                      </a:r>
                    </a:p>
                  </a:txBody>
                  <a:tcPr marL="9752" marR="9752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62,249,538</a:t>
                      </a:r>
                    </a:p>
                  </a:txBody>
                  <a:tcPr marL="9752" marR="9752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4,628,712</a:t>
                      </a:r>
                    </a:p>
                  </a:txBody>
                  <a:tcPr marL="9752" marR="9752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34,281,504</a:t>
                      </a:r>
                    </a:p>
                  </a:txBody>
                  <a:tcPr marL="9752" marR="9752" marT="9525" marB="0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0588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2050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3620" marR="9362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28,171,436</a:t>
                      </a:r>
                    </a:p>
                  </a:txBody>
                  <a:tcPr marL="9752" marR="9752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67,004,446</a:t>
                      </a:r>
                    </a:p>
                  </a:txBody>
                  <a:tcPr marL="9752" marR="9752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6,391,956</a:t>
                      </a:r>
                    </a:p>
                  </a:txBody>
                  <a:tcPr marL="9752" marR="9752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39,036,412</a:t>
                      </a:r>
                    </a:p>
                  </a:txBody>
                  <a:tcPr marL="9752" marR="9752" marT="9525" marB="0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743200" y="6553200"/>
            <a:ext cx="3657600" cy="336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Source: U.S. Census Bureau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7A542C30-8243-4737-B546-0EC4D1F265C0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073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Connecticut Population Change</a:t>
            </a:r>
          </a:p>
        </p:txBody>
      </p:sp>
      <p:graphicFrame>
        <p:nvGraphicFramePr>
          <p:cNvPr id="22653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9043158"/>
              </p:ext>
            </p:extLst>
          </p:nvPr>
        </p:nvGraphicFramePr>
        <p:xfrm>
          <a:off x="693761" y="1781173"/>
          <a:ext cx="7499351" cy="3657601"/>
        </p:xfrm>
        <a:graphic>
          <a:graphicData uri="http://schemas.openxmlformats.org/drawingml/2006/table">
            <a:tbl>
              <a:tblPr/>
              <a:tblGrid>
                <a:gridCol w="911545"/>
                <a:gridCol w="1612348"/>
                <a:gridCol w="1658486"/>
                <a:gridCol w="1658486"/>
                <a:gridCol w="1658486"/>
              </a:tblGrid>
              <a:tr h="11216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3620" marR="9362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Connecticut Population</a:t>
                      </a:r>
                    </a:p>
                  </a:txBody>
                  <a:tcPr marL="93620" marR="9362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Change in CT Population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(from 2010)</a:t>
                      </a:r>
                    </a:p>
                  </a:txBody>
                  <a:tcPr marL="93620" marR="9362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339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3620" marR="93620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charset="0"/>
                        </a:rPr>
                        <a:t>20-24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3620" marR="9362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charset="0"/>
                        </a:rPr>
                        <a:t>70+</a:t>
                      </a:r>
                    </a:p>
                  </a:txBody>
                  <a:tcPr marL="93620" marR="93620" anchor="b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charset="0"/>
                        </a:rPr>
                        <a:t>20-24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3620" marR="9362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charset="0"/>
                        </a:rPr>
                        <a:t>70+</a:t>
                      </a:r>
                    </a:p>
                  </a:txBody>
                  <a:tcPr marL="93620" marR="93620" anchor="b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633984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2010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3620" marR="9362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233,040</a:t>
                      </a:r>
                    </a:p>
                  </a:txBody>
                  <a:tcPr marL="9752" marR="9752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369,177</a:t>
                      </a:r>
                    </a:p>
                  </a:txBody>
                  <a:tcPr marL="9752" marR="9752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--</a:t>
                      </a:r>
                    </a:p>
                  </a:txBody>
                  <a:tcPr marL="9752" marR="9752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--</a:t>
                      </a:r>
                    </a:p>
                  </a:txBody>
                  <a:tcPr marL="9752" marR="9752" marT="9525" marB="0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33984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2020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3620" marR="9362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215,023</a:t>
                      </a:r>
                    </a:p>
                  </a:txBody>
                  <a:tcPr marL="9752" marR="9752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457,048</a:t>
                      </a:r>
                    </a:p>
                  </a:txBody>
                  <a:tcPr marL="9752" marR="9752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-18,017</a:t>
                      </a:r>
                    </a:p>
                  </a:txBody>
                  <a:tcPr marL="9752" marR="9752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87,871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752" marR="9752" marT="9525" marB="0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33984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2030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3620" marR="9362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198,927</a:t>
                      </a:r>
                    </a:p>
                  </a:txBody>
                  <a:tcPr marL="9752" marR="9752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585,871</a:t>
                      </a:r>
                    </a:p>
                  </a:txBody>
                  <a:tcPr marL="9752" marR="9752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-34,113</a:t>
                      </a:r>
                    </a:p>
                  </a:txBody>
                  <a:tcPr marL="9752" marR="9752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216,694</a:t>
                      </a:r>
                    </a:p>
                  </a:txBody>
                  <a:tcPr marL="9752" marR="9752" marT="9525" marB="0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912812" y="5438774"/>
            <a:ext cx="7853363" cy="923925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US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743200" y="6553200"/>
            <a:ext cx="3657600" cy="336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Source: U.S. Census Bureau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7A542C30-8243-4737-B546-0EC4D1F265C0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856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3914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Population change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Population Change, Enrollment, Completions and Educational Attainment </a:t>
            </a:r>
          </a:p>
          <a:p>
            <a:endParaRPr lang="en-US" dirty="0"/>
          </a:p>
          <a:p>
            <a:r>
              <a:rPr lang="en-US" dirty="0" smtClean="0"/>
              <a:t>Important Indicators</a:t>
            </a:r>
          </a:p>
          <a:p>
            <a:pPr lvl="1"/>
            <a:r>
              <a:rPr lang="en-US" dirty="0" smtClean="0"/>
              <a:t>College Readiness</a:t>
            </a:r>
          </a:p>
          <a:p>
            <a:pPr lvl="1"/>
            <a:r>
              <a:rPr lang="en-US" dirty="0" smtClean="0"/>
              <a:t>Student Success</a:t>
            </a:r>
          </a:p>
          <a:p>
            <a:pPr lvl="1"/>
            <a:r>
              <a:rPr lang="en-US" dirty="0" smtClean="0"/>
              <a:t>Affordability</a:t>
            </a:r>
          </a:p>
          <a:p>
            <a:pPr lvl="1"/>
            <a:r>
              <a:rPr lang="en-US" dirty="0" smtClean="0"/>
              <a:t>Innovation and Economic Development</a:t>
            </a:r>
          </a:p>
          <a:p>
            <a:pPr lvl="1"/>
            <a:r>
              <a:rPr lang="en-US" dirty="0" smtClean="0"/>
              <a:t>Equity</a:t>
            </a:r>
          </a:p>
          <a:p>
            <a:pPr lvl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C30-8243-4737-B546-0EC4D1F265C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57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Connecticut Population</a:t>
            </a:r>
            <a:br>
              <a:rPr lang="en-US" dirty="0" smtClean="0"/>
            </a:br>
            <a:r>
              <a:rPr lang="en-US" sz="3200" dirty="0" smtClean="0"/>
              <a:t>Age 0 and Age 85+ from 1990 to 2011</a:t>
            </a:r>
            <a:endParaRPr lang="en-US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9032813"/>
              </p:ext>
            </p:extLst>
          </p:nvPr>
        </p:nvGraphicFramePr>
        <p:xfrm>
          <a:off x="457200" y="1600200"/>
          <a:ext cx="7540388" cy="43092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C30-8243-4737-B546-0EC4D1F265C0}" type="slidenum">
              <a:rPr lang="en-US" smtClean="0"/>
              <a:t>20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28299" y="5900212"/>
            <a:ext cx="62310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U.S. </a:t>
            </a:r>
            <a:r>
              <a:rPr lang="en-US" dirty="0"/>
              <a:t>Census, </a:t>
            </a:r>
            <a:r>
              <a:rPr lang="en-US" dirty="0" smtClean="0"/>
              <a:t>Intercensal estimates, 1980-89, 1990-1999, </a:t>
            </a:r>
            <a:br>
              <a:rPr lang="en-US" dirty="0" smtClean="0"/>
            </a:br>
            <a:r>
              <a:rPr lang="en-US" dirty="0" smtClean="0"/>
              <a:t>              2000-2010 ,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28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 of Population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Shift in budget priorities from education to health </a:t>
            </a:r>
            <a:r>
              <a:rPr lang="en-US" sz="3200" dirty="0" smtClean="0"/>
              <a:t>care</a:t>
            </a:r>
            <a:br>
              <a:rPr lang="en-US" sz="3200" dirty="0" smtClean="0"/>
            </a:br>
            <a:endParaRPr lang="en-US" sz="3200" dirty="0"/>
          </a:p>
          <a:p>
            <a:r>
              <a:rPr lang="en-US" sz="3200" dirty="0"/>
              <a:t>Shift in mission of higher education to provide continuing education throughout the lifespan</a:t>
            </a:r>
          </a:p>
          <a:p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7A542C30-8243-4737-B546-0EC4D1F265C0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828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CT </a:t>
            </a:r>
            <a:r>
              <a:rPr lang="en-US" sz="3600" dirty="0" smtClean="0"/>
              <a:t>Public High </a:t>
            </a:r>
            <a:r>
              <a:rPr lang="en-US" sz="3600" dirty="0"/>
              <a:t>School </a:t>
            </a:r>
            <a:r>
              <a:rPr lang="en-US" sz="3600" dirty="0" smtClean="0"/>
              <a:t>Graduates</a:t>
            </a:r>
            <a:br>
              <a:rPr lang="en-US" sz="3600" dirty="0" smtClean="0"/>
            </a:br>
            <a:r>
              <a:rPr lang="en-US" sz="3600" dirty="0" smtClean="0"/>
              <a:t>1970-2023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C30-8243-4737-B546-0EC4D1F265C0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085757"/>
              </p:ext>
            </p:extLst>
          </p:nvPr>
        </p:nvGraphicFramePr>
        <p:xfrm>
          <a:off x="457200" y="1600199"/>
          <a:ext cx="7315200" cy="4623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1937982" y="2965835"/>
            <a:ext cx="398040" cy="16789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850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CT Undergraduate Fall </a:t>
            </a:r>
            <a:r>
              <a:rPr lang="en-US" sz="3600" dirty="0" smtClean="0"/>
              <a:t>Headcount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C30-8243-4737-B546-0EC4D1F265C0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2176528"/>
              </p:ext>
            </p:extLst>
          </p:nvPr>
        </p:nvGraphicFramePr>
        <p:xfrm>
          <a:off x="457200" y="1600199"/>
          <a:ext cx="7315200" cy="4623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1937982" y="2965835"/>
            <a:ext cx="398040" cy="16789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493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CT Undergraduate Fall Headcount Enrollment &amp; HS </a:t>
            </a:r>
            <a:r>
              <a:rPr lang="en-US" sz="3600" dirty="0" smtClean="0"/>
              <a:t>Graduates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C30-8243-4737-B546-0EC4D1F265C0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4979344"/>
              </p:ext>
            </p:extLst>
          </p:nvPr>
        </p:nvGraphicFramePr>
        <p:xfrm>
          <a:off x="457200" y="1600199"/>
          <a:ext cx="7315200" cy="4623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1937982" y="2965835"/>
            <a:ext cx="398040" cy="16789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23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CT Undergraduate Fall Headcount Enrollment</a:t>
            </a:r>
            <a:r>
              <a:rPr lang="en-US" sz="3600" dirty="0"/>
              <a:t> </a:t>
            </a:r>
            <a:r>
              <a:rPr lang="en-US" sz="3600" dirty="0" smtClean="0"/>
              <a:t>&amp; HS Graduates (+3 Years)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C30-8243-4737-B546-0EC4D1F265C0}" type="slidenum">
              <a:rPr lang="en-US" smtClean="0"/>
              <a:t>25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4508176"/>
              </p:ext>
            </p:extLst>
          </p:nvPr>
        </p:nvGraphicFramePr>
        <p:xfrm>
          <a:off x="457200" y="1600199"/>
          <a:ext cx="7315200" cy="4623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1937982" y="2965835"/>
            <a:ext cx="398040" cy="16789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51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CT Undergraduate Fall Headcount Enrollment</a:t>
            </a:r>
            <a:r>
              <a:rPr lang="en-US" sz="3600" dirty="0"/>
              <a:t> </a:t>
            </a:r>
            <a:r>
              <a:rPr lang="en-US" sz="3600" dirty="0" smtClean="0"/>
              <a:t>(Full-time &amp; Part-time)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C30-8243-4737-B546-0EC4D1F265C0}" type="slidenum">
              <a:rPr lang="en-US" smtClean="0"/>
              <a:t>26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7397532"/>
              </p:ext>
            </p:extLst>
          </p:nvPr>
        </p:nvGraphicFramePr>
        <p:xfrm>
          <a:off x="457200" y="1600199"/>
          <a:ext cx="7315200" cy="4623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1937982" y="2965835"/>
            <a:ext cx="398040" cy="16789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323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CT Undergraduate FTE Enrollment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C30-8243-4737-B546-0EC4D1F265C0}" type="slidenum">
              <a:rPr lang="en-US" smtClean="0"/>
              <a:t>27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7213794"/>
              </p:ext>
            </p:extLst>
          </p:nvPr>
        </p:nvGraphicFramePr>
        <p:xfrm>
          <a:off x="457200" y="1600199"/>
          <a:ext cx="7315200" cy="4623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1937982" y="2965835"/>
            <a:ext cx="398040" cy="16789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472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CT Undergraduate FTE Enrollment &amp; Completions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C30-8243-4737-B546-0EC4D1F265C0}" type="slidenum">
              <a:rPr lang="en-US" smtClean="0"/>
              <a:t>28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6462810"/>
              </p:ext>
            </p:extLst>
          </p:nvPr>
        </p:nvGraphicFramePr>
        <p:xfrm>
          <a:off x="457200" y="1600199"/>
          <a:ext cx="7315200" cy="4623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1937982" y="2965835"/>
            <a:ext cx="398040" cy="16789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74209" y="6359857"/>
            <a:ext cx="57730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 Undergraduate certificates counted as 1/3 completion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88729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CT Undergraduate FTE Enrollment &amp; Completions (-2 years)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C30-8243-4737-B546-0EC4D1F265C0}" type="slidenum">
              <a:rPr lang="en-US" smtClean="0"/>
              <a:t>29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3494996"/>
              </p:ext>
            </p:extLst>
          </p:nvPr>
        </p:nvGraphicFramePr>
        <p:xfrm>
          <a:off x="457200" y="1600199"/>
          <a:ext cx="7315200" cy="4623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1937982" y="2965835"/>
            <a:ext cx="398040" cy="16789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774209" y="6359857"/>
            <a:ext cx="57730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 Undergraduate certificates counted as 1/3 completion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7540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822960" y="274638"/>
            <a:ext cx="7498080" cy="6969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Population Change – United States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5439390"/>
              </p:ext>
            </p:extLst>
          </p:nvPr>
        </p:nvGraphicFramePr>
        <p:xfrm>
          <a:off x="155028" y="1447800"/>
          <a:ext cx="7315200" cy="493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8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257300" y="990600"/>
            <a:ext cx="7886700" cy="6207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US Population By Age and Sex, 1900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714500"/>
            <a:ext cx="657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Men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43600" y="1743075"/>
            <a:ext cx="1028700" cy="336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Women</a:t>
            </a:r>
            <a:endParaRPr lang="en-US" dirty="0"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43200" y="6553200"/>
            <a:ext cx="3657600" cy="336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Source: U.S. Census Bureau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7A542C30-8243-4737-B546-0EC4D1F265C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751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 Educational Attainment, </a:t>
            </a:r>
            <a:br>
              <a:rPr lang="en-US" dirty="0" smtClean="0"/>
            </a:br>
            <a:r>
              <a:rPr lang="en-US" dirty="0" smtClean="0"/>
              <a:t>Ages 25-44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7600728"/>
              </p:ext>
            </p:extLst>
          </p:nvPr>
        </p:nvGraphicFramePr>
        <p:xfrm>
          <a:off x="627798" y="1596792"/>
          <a:ext cx="7287904" cy="4107974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080842"/>
                <a:gridCol w="1103531"/>
                <a:gridCol w="1103531"/>
              </a:tblGrid>
              <a:tr h="31599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Pop. 25 </a:t>
                      </a:r>
                      <a:r>
                        <a:rPr lang="en-US" sz="2000" u="none" strike="noStrike" dirty="0">
                          <a:effectLst/>
                        </a:rPr>
                        <a:t>to 44 </a:t>
                      </a:r>
                      <a:r>
                        <a:rPr lang="en-US" sz="2000" u="none" strike="noStrike" dirty="0" smtClean="0">
                          <a:effectLst/>
                        </a:rPr>
                        <a:t>years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599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Educational Attainment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Pct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99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      Less than 9th grade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26,524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3.0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1599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      9th to 12th grade, no diploma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53,218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5.9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599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      High school graduate, GED, or alternative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217,326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24.3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599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      Some college, no degree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171,999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19.2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599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      Associate's degree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68,097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7.6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599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      Bachelor's degree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217,284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24.3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599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      Graduate or professional degree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140,685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15.7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998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Total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895,133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100.0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15998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599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Attained Associate's Degree or Higher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426,066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47.6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599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At least HS diploma, no college degree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389,325</a:t>
                      </a:r>
                      <a:endParaRPr lang="en-US" sz="20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43.5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C30-8243-4737-B546-0EC4D1F265C0}" type="slidenum">
              <a:rPr lang="en-US" smtClean="0"/>
              <a:t>30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33015" y="5956827"/>
            <a:ext cx="64427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U.S. Census, American Community Survey, 2011, 1-Year Est.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806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 High School Graduates by Race/Ethnicity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C30-8243-4737-B546-0EC4D1F265C0}" type="slidenum">
              <a:rPr lang="en-US" smtClean="0"/>
              <a:t>31</a:t>
            </a:fld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128" y="1666305"/>
            <a:ext cx="7774577" cy="3983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869743" y="6155141"/>
            <a:ext cx="5067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Knocking at the College Door (WICHE, 2012)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599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 Educational Attainment by Race/Ethnicity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C30-8243-4737-B546-0EC4D1F265C0}" type="slidenum">
              <a:rPr lang="en-US" smtClean="0"/>
              <a:t>32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869743" y="6313355"/>
            <a:ext cx="5067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Knocking at the College Door (WICHE, 2012)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9743" y="1596357"/>
            <a:ext cx="5638800" cy="474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 rot="16200000">
            <a:off x="566804" y="3179928"/>
            <a:ext cx="2756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Pct Associate’s or Higher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898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 Educational Attainment by Race/Ethnicity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C30-8243-4737-B546-0EC4D1F265C0}" type="slidenum">
              <a:rPr lang="en-US" smtClean="0"/>
              <a:t>33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9743" y="1593379"/>
            <a:ext cx="5636383" cy="4746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869743" y="6327002"/>
            <a:ext cx="5067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Knocking at the College Door (WICHE, 2012)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 rot="16200000">
            <a:off x="566804" y="3179928"/>
            <a:ext cx="2756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Pct Associate’s or Higher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88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Undergraduate Completions by Race/Ethnicity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5825586"/>
              </p:ext>
            </p:extLst>
          </p:nvPr>
        </p:nvGraphicFramePr>
        <p:xfrm>
          <a:off x="457200" y="1600200"/>
          <a:ext cx="7620000" cy="4650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C30-8243-4737-B546-0EC4D1F265C0}" type="slidenum">
              <a:rPr lang="en-US" smtClean="0"/>
              <a:t>34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71039" y="6216134"/>
            <a:ext cx="65404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*** Race/ethnicity collection and reporting changed in 2010. Subsequent data may not be comparable; interpret with caution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42158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Graduate Student Enrollment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5110097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C30-8243-4737-B546-0EC4D1F265C0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878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Graduate Student Enrollment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7071771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C30-8243-4737-B546-0EC4D1F265C0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052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Graduate Degree Completions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3251004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C30-8243-4737-B546-0EC4D1F265C0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030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College Readiness</a:t>
            </a:r>
            <a:br>
              <a:rPr lang="en-US" dirty="0" smtClean="0"/>
            </a:br>
            <a:r>
              <a:rPr lang="en-US" dirty="0" smtClean="0"/>
              <a:t>CT Community Colleges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6782493"/>
              </p:ext>
            </p:extLst>
          </p:nvPr>
        </p:nvGraphicFramePr>
        <p:xfrm>
          <a:off x="457200" y="1600200"/>
          <a:ext cx="7620000" cy="4194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C30-8243-4737-B546-0EC4D1F265C0}" type="slidenum">
              <a:rPr lang="en-US" smtClean="0"/>
              <a:t>38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71308" y="5692914"/>
            <a:ext cx="67775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Source: Complete College America, Time Is the Enemy (2011). </a:t>
            </a:r>
            <a:r>
              <a:rPr lang="en-US" sz="1400" dirty="0"/>
              <a:t>Comparison data are from entering students in 2006; CT data are from entering students in 2008 reported to CCA in 2013..</a:t>
            </a:r>
          </a:p>
        </p:txBody>
      </p:sp>
    </p:spTree>
    <p:extLst>
      <p:ext uri="{BB962C8B-B14F-4D97-AF65-F5344CB8AC3E}">
        <p14:creationId xmlns:p14="http://schemas.microsoft.com/office/powerpoint/2010/main" val="87213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Student Success -Time to Degree</a:t>
            </a:r>
            <a:br>
              <a:rPr lang="en-US" sz="4000" dirty="0" smtClean="0"/>
            </a:br>
            <a:r>
              <a:rPr lang="en-US" sz="4000" dirty="0" smtClean="0"/>
              <a:t>CT Public Institutions</a:t>
            </a:r>
            <a:endParaRPr lang="en-US" sz="4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0309446"/>
              </p:ext>
            </p:extLst>
          </p:nvPr>
        </p:nvGraphicFramePr>
        <p:xfrm>
          <a:off x="457200" y="1600200"/>
          <a:ext cx="7620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0000"/>
                <a:gridCol w="2540000"/>
                <a:gridCol w="2540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Award/Entry Status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Average Years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State</a:t>
                      </a:r>
                      <a:r>
                        <a:rPr lang="en-US" baseline="0" dirty="0" smtClean="0"/>
                        <a:t> Rank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Certificate-Seeking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Full-Time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 out of 26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Part-Time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 out of 26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Associate’s-Seeking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Full-Time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 out of 28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Part-Time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 out of 28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Bachelor’s-Seeking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Full-Time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4.4*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 out of 29*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Part-Time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5.2*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 out of 29*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C30-8243-4737-B546-0EC4D1F265C0}" type="slidenum">
              <a:rPr lang="en-US" smtClean="0"/>
              <a:t>39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71308" y="5692914"/>
            <a:ext cx="67775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Source: Complete College America, Time Is the Enemy (2011). Comparison data are from completions in 2007-08; CT data are from 2010-11 completions reported to CCA in 2013.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1742686" y="6226398"/>
            <a:ext cx="63061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*Because Connecticut does not capture unit records at the state level for public higher education, these figures may not reflect all credits earned.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76473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822960" y="274638"/>
            <a:ext cx="7498080" cy="6969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Population Change – United States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4909629"/>
              </p:ext>
            </p:extLst>
          </p:nvPr>
        </p:nvGraphicFramePr>
        <p:xfrm>
          <a:off x="155028" y="1447800"/>
          <a:ext cx="7315200" cy="493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8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257300" y="990600"/>
            <a:ext cx="7886700" cy="6207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US Population By Age and Sex, 1950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714500"/>
            <a:ext cx="657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Men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43600" y="1743075"/>
            <a:ext cx="1028700" cy="336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Women</a:t>
            </a:r>
            <a:endParaRPr lang="en-US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43200" y="6553200"/>
            <a:ext cx="3657600" cy="336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Source: U.S. Census Bureau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7A542C30-8243-4737-B546-0EC4D1F265C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125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Student Success - Credits to Degree</a:t>
            </a:r>
            <a:br>
              <a:rPr lang="en-US" sz="4000" dirty="0" smtClean="0"/>
            </a:br>
            <a:r>
              <a:rPr lang="en-US" sz="4000" dirty="0" smtClean="0"/>
              <a:t>CT Public Institutions</a:t>
            </a:r>
            <a:endParaRPr lang="en-US" sz="4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7644342"/>
              </p:ext>
            </p:extLst>
          </p:nvPr>
        </p:nvGraphicFramePr>
        <p:xfrm>
          <a:off x="457200" y="1600200"/>
          <a:ext cx="7620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0000"/>
                <a:gridCol w="2540000"/>
                <a:gridCol w="2540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Award/Entry Status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Average Credits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State</a:t>
                      </a:r>
                      <a:r>
                        <a:rPr lang="en-US" baseline="0" dirty="0" smtClean="0"/>
                        <a:t> Rank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Certificate-Seeking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Full-Time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 out of 25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Part-Time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 out of 25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Associate’s-Seeking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Full-Time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 out of 28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Part-Time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 out of 28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Bachelor’s-Seeking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Full-Time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125*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 out of 29*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Part-Time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115*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 out of 28*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C30-8243-4737-B546-0EC4D1F265C0}" type="slidenum">
              <a:rPr lang="en-US" smtClean="0"/>
              <a:t>40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71308" y="5692914"/>
            <a:ext cx="67775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Source: Complete College America, Time Is the Enemy (2011). Comparison data are from completions in 2007-08; CT data are from 2010-11 completions reported to CCA in 2013.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1742686" y="6226398"/>
            <a:ext cx="63061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*Because Connecticut does not capture unit records at the state level for public higher education, these figures may not reflect all credits earned.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3423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Affordability – Student Charges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C30-8243-4737-B546-0EC4D1F265C0}" type="slidenum">
              <a:rPr lang="en-US" smtClean="0"/>
              <a:t>41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3509263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4735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Chart bld="series"/>
        </p:bldSub>
      </p:bldGraphic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State Appropriations &amp; Tuition Revenue per FTE, United States, Constant Dollars</a:t>
            </a:r>
            <a:endParaRPr lang="en-US" sz="3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1916106"/>
              </p:ext>
            </p:extLst>
          </p:nvPr>
        </p:nvGraphicFramePr>
        <p:xfrm>
          <a:off x="457200" y="1600200"/>
          <a:ext cx="7620000" cy="41591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C30-8243-4737-B546-0EC4D1F265C0}" type="slidenum">
              <a:rPr lang="en-US" smtClean="0"/>
              <a:t>42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19616" y="5874939"/>
            <a:ext cx="648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SHEEO, State Higher Education Finance Report, FY12. Inflation adjusted by Higher Education Cost Index (HECA)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654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State Appropriations &amp; Tuition Revenue per FTE, Connecticut, Constant Dollars</a:t>
            </a:r>
            <a:endParaRPr lang="en-US" sz="3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8337260"/>
              </p:ext>
            </p:extLst>
          </p:nvPr>
        </p:nvGraphicFramePr>
        <p:xfrm>
          <a:off x="457200" y="1600200"/>
          <a:ext cx="7620000" cy="41591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C30-8243-4737-B546-0EC4D1F265C0}" type="slidenum">
              <a:rPr lang="en-US" smtClean="0"/>
              <a:t>43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19616" y="5874939"/>
            <a:ext cx="648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SHEEO, State Higher Education Finance Report, FY12. Inflation adjusted by Higher Education Cost Adjustment (HECA)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197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Learning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7356555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C30-8243-4737-B546-0EC4D1F265C0}" type="slidenum">
              <a:rPr lang="en-US" smtClean="0"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348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Learning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8132250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C30-8243-4737-B546-0EC4D1F265C0}" type="slidenum">
              <a:rPr lang="en-US" smtClean="0"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843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388" y="1600200"/>
            <a:ext cx="7588155" cy="486884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Fewer 18-24 year olds </a:t>
            </a:r>
            <a:r>
              <a:rPr lang="en-US" dirty="0" smtClean="0">
                <a:sym typeface="Wingdings" pitchFamily="2" charset="2"/>
              </a:rPr>
              <a:t></a:t>
            </a:r>
            <a:endParaRPr lang="en-US" dirty="0" smtClean="0"/>
          </a:p>
          <a:p>
            <a:pPr lvl="1"/>
            <a:r>
              <a:rPr lang="en-US" dirty="0" smtClean="0"/>
              <a:t>Increased competition</a:t>
            </a:r>
          </a:p>
          <a:p>
            <a:pPr lvl="1"/>
            <a:r>
              <a:rPr lang="en-US" dirty="0" smtClean="0"/>
              <a:t>Shift to serving older students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ownward pressure on revenues</a:t>
            </a:r>
          </a:p>
          <a:p>
            <a:r>
              <a:rPr lang="en-US" dirty="0" smtClean="0"/>
              <a:t>Historical patterns of success will not meet attainment goals (Obama Administration, Lumina)</a:t>
            </a:r>
          </a:p>
          <a:p>
            <a:r>
              <a:rPr lang="en-US" dirty="0" smtClean="0"/>
              <a:t>Contextual Opportunities</a:t>
            </a:r>
          </a:p>
          <a:p>
            <a:pPr lvl="1"/>
            <a:r>
              <a:rPr lang="en-US" dirty="0" smtClean="0"/>
              <a:t>College Readiness</a:t>
            </a:r>
          </a:p>
          <a:p>
            <a:pPr lvl="1"/>
            <a:r>
              <a:rPr lang="en-US" dirty="0" smtClean="0"/>
              <a:t>Student Success</a:t>
            </a:r>
          </a:p>
          <a:p>
            <a:pPr lvl="1"/>
            <a:r>
              <a:rPr lang="en-US" dirty="0" smtClean="0"/>
              <a:t>Affordability / sustainable </a:t>
            </a:r>
            <a:r>
              <a:rPr lang="en-US" dirty="0"/>
              <a:t>f</a:t>
            </a:r>
            <a:r>
              <a:rPr lang="en-US" dirty="0" smtClean="0"/>
              <a:t>inancing </a:t>
            </a:r>
            <a:r>
              <a:rPr lang="en-US" dirty="0"/>
              <a:t>m</a:t>
            </a:r>
            <a:r>
              <a:rPr lang="en-US" dirty="0" smtClean="0"/>
              <a:t>odel</a:t>
            </a:r>
          </a:p>
          <a:p>
            <a:pPr lvl="1"/>
            <a:r>
              <a:rPr lang="en-US" dirty="0" smtClean="0"/>
              <a:t>Innovative models for learning &amp; teaching</a:t>
            </a:r>
          </a:p>
          <a:p>
            <a:pPr lvl="1"/>
            <a:r>
              <a:rPr lang="en-US" dirty="0" smtClean="0"/>
              <a:t>Equity in outcomes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C30-8243-4737-B546-0EC4D1F265C0}" type="slidenum">
              <a:rPr lang="en-US" smtClean="0"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339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822960" y="274638"/>
            <a:ext cx="7498080" cy="6969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Population Change – United States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1717375"/>
              </p:ext>
            </p:extLst>
          </p:nvPr>
        </p:nvGraphicFramePr>
        <p:xfrm>
          <a:off x="155028" y="1447800"/>
          <a:ext cx="7315200" cy="493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8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257300" y="990600"/>
            <a:ext cx="7886700" cy="6207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US Population By Age and Sex, 1980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714500"/>
            <a:ext cx="657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Men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43600" y="1743075"/>
            <a:ext cx="1028700" cy="336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Women</a:t>
            </a:r>
            <a:endParaRPr lang="en-US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43200" y="6553200"/>
            <a:ext cx="3657600" cy="336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Source: U.S. Census Bureau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7A542C30-8243-4737-B546-0EC4D1F265C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827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822960" y="274638"/>
            <a:ext cx="7498080" cy="6969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Population Change – United States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4527082"/>
              </p:ext>
            </p:extLst>
          </p:nvPr>
        </p:nvGraphicFramePr>
        <p:xfrm>
          <a:off x="155028" y="1447800"/>
          <a:ext cx="7315200" cy="493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8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257300" y="990600"/>
            <a:ext cx="7886700" cy="6207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US Population By Age and Sex, 1990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714500"/>
            <a:ext cx="657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Men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43600" y="1743075"/>
            <a:ext cx="1028700" cy="336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Women</a:t>
            </a:r>
            <a:endParaRPr lang="en-US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43200" y="6553200"/>
            <a:ext cx="3657600" cy="336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Source: U.S. Census Bureau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7A542C30-8243-4737-B546-0EC4D1F265C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935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822960" y="274638"/>
            <a:ext cx="7498080" cy="6969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Population Change – United States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9903208"/>
              </p:ext>
            </p:extLst>
          </p:nvPr>
        </p:nvGraphicFramePr>
        <p:xfrm>
          <a:off x="155028" y="1447800"/>
          <a:ext cx="7315200" cy="493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8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257300" y="990600"/>
            <a:ext cx="7886700" cy="6207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US Population By Age and Sex, 2000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714500"/>
            <a:ext cx="657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Men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43600" y="1743075"/>
            <a:ext cx="1028700" cy="336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Women</a:t>
            </a:r>
            <a:endParaRPr lang="en-US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43200" y="6553200"/>
            <a:ext cx="3657600" cy="336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Source: U.S. Census Bureau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7A542C30-8243-4737-B546-0EC4D1F265C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800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822960" y="274638"/>
            <a:ext cx="7498080" cy="6969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Population Change – United States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5941530"/>
              </p:ext>
            </p:extLst>
          </p:nvPr>
        </p:nvGraphicFramePr>
        <p:xfrm>
          <a:off x="155028" y="1447800"/>
          <a:ext cx="7315200" cy="493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8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257300" y="990600"/>
            <a:ext cx="7886700" cy="6207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US Population By Age and Sex, 2010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714500"/>
            <a:ext cx="657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Men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43600" y="1743075"/>
            <a:ext cx="1028700" cy="336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Women</a:t>
            </a:r>
            <a:endParaRPr lang="en-US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43200" y="6553200"/>
            <a:ext cx="3657600" cy="336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Source: U.S. Census Bureau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7A542C30-8243-4737-B546-0EC4D1F265C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721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822960" y="274638"/>
            <a:ext cx="7498080" cy="6969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Population Change – United States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7405263"/>
              </p:ext>
            </p:extLst>
          </p:nvPr>
        </p:nvGraphicFramePr>
        <p:xfrm>
          <a:off x="155028" y="1447800"/>
          <a:ext cx="7315200" cy="493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8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257300" y="990600"/>
            <a:ext cx="7886700" cy="6207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US Population By Age and Sex, 2020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714500"/>
            <a:ext cx="657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Men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43600" y="1743075"/>
            <a:ext cx="1028700" cy="336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Women</a:t>
            </a:r>
            <a:endParaRPr lang="en-US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43200" y="6553200"/>
            <a:ext cx="3657600" cy="336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Source: U.S. Census Bureau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7A542C30-8243-4737-B546-0EC4D1F265C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279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2156</TotalTime>
  <Words>1393</Words>
  <Application>Microsoft Office PowerPoint</Application>
  <PresentationFormat>On-screen Show (4:3)</PresentationFormat>
  <Paragraphs>384</Paragraphs>
  <Slides>46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Adjacency</vt:lpstr>
      <vt:lpstr>Connecticut Data: Implications for Higher Education</vt:lpstr>
      <vt:lpstr>Overview</vt:lpstr>
      <vt:lpstr>Population Change – United States</vt:lpstr>
      <vt:lpstr>Population Change – United States</vt:lpstr>
      <vt:lpstr>Population Change – United States</vt:lpstr>
      <vt:lpstr>Population Change – United States</vt:lpstr>
      <vt:lpstr>Population Change – United States</vt:lpstr>
      <vt:lpstr>Population Change – United States</vt:lpstr>
      <vt:lpstr>Population Change – United States</vt:lpstr>
      <vt:lpstr>Population Change – United States</vt:lpstr>
      <vt:lpstr>Population Change – United States</vt:lpstr>
      <vt:lpstr>Population Change – United States</vt:lpstr>
      <vt:lpstr>Population Change – Connecticut</vt:lpstr>
      <vt:lpstr>Population Change – Connecticut</vt:lpstr>
      <vt:lpstr>Population Change – Connecticut</vt:lpstr>
      <vt:lpstr>Population Change – Connecticut</vt:lpstr>
      <vt:lpstr>Population Change – Connecticut</vt:lpstr>
      <vt:lpstr>United States Population Change</vt:lpstr>
      <vt:lpstr>Connecticut Population Change</vt:lpstr>
      <vt:lpstr>Connecticut Population Age 0 and Age 85+ from 1990 to 2011</vt:lpstr>
      <vt:lpstr>Implications of Population Change</vt:lpstr>
      <vt:lpstr>CT Public High School Graduates 1970-2023</vt:lpstr>
      <vt:lpstr>CT Undergraduate Fall Headcount </vt:lpstr>
      <vt:lpstr>CT Undergraduate Fall Headcount Enrollment &amp; HS Graduates</vt:lpstr>
      <vt:lpstr>CT Undergraduate Fall Headcount Enrollment &amp; HS Graduates (+3 Years)</vt:lpstr>
      <vt:lpstr>CT Undergraduate Fall Headcount Enrollment (Full-time &amp; Part-time)</vt:lpstr>
      <vt:lpstr>CT Undergraduate FTE Enrollment </vt:lpstr>
      <vt:lpstr>CT Undergraduate FTE Enrollment &amp; Completions</vt:lpstr>
      <vt:lpstr>CT Undergraduate FTE Enrollment &amp; Completions (-2 years)</vt:lpstr>
      <vt:lpstr>CT Educational Attainment,  Ages 25-44</vt:lpstr>
      <vt:lpstr>CT High School Graduates by Race/Ethnicity</vt:lpstr>
      <vt:lpstr>CT Educational Attainment by Race/Ethnicity</vt:lpstr>
      <vt:lpstr>CT Educational Attainment by Race/Ethnicity</vt:lpstr>
      <vt:lpstr>Undergraduate Completions by Race/Ethnicity</vt:lpstr>
      <vt:lpstr>Graduate Student Enrollment</vt:lpstr>
      <vt:lpstr>Graduate Student Enrollment</vt:lpstr>
      <vt:lpstr>Graduate Degree Completions</vt:lpstr>
      <vt:lpstr>College Readiness CT Community Colleges</vt:lpstr>
      <vt:lpstr>Student Success -Time to Degree CT Public Institutions</vt:lpstr>
      <vt:lpstr>Student Success - Credits to Degree CT Public Institutions</vt:lpstr>
      <vt:lpstr>Affordability – Student Charges</vt:lpstr>
      <vt:lpstr>State Appropriations &amp; Tuition Revenue per FTE, United States, Constant Dollars</vt:lpstr>
      <vt:lpstr>State Appropriations &amp; Tuition Revenue per FTE, Connecticut, Constant Dollars</vt:lpstr>
      <vt:lpstr>Distance Learning</vt:lpstr>
      <vt:lpstr>Distance Learning</vt:lpstr>
      <vt:lpstr>Closing Observations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Braden J Hosch</dc:creator>
  <cp:lastModifiedBy>Braden J. Hosch</cp:lastModifiedBy>
  <cp:revision>110</cp:revision>
  <dcterms:created xsi:type="dcterms:W3CDTF">2011-11-04T00:58:22Z</dcterms:created>
  <dcterms:modified xsi:type="dcterms:W3CDTF">2013-08-26T20:56:58Z</dcterms:modified>
</cp:coreProperties>
</file>